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0"/>
  </p:notesMasterIdLst>
  <p:sldIdLst>
    <p:sldId id="295" r:id="rId2"/>
    <p:sldId id="297" r:id="rId3"/>
    <p:sldId id="336" r:id="rId4"/>
    <p:sldId id="302" r:id="rId5"/>
    <p:sldId id="334" r:id="rId6"/>
    <p:sldId id="335" r:id="rId7"/>
    <p:sldId id="337" r:id="rId8"/>
    <p:sldId id="338" r:id="rId9"/>
    <p:sldId id="301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18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39" r:id="rId34"/>
    <p:sldId id="300" r:id="rId35"/>
    <p:sldId id="340" r:id="rId36"/>
    <p:sldId id="341" r:id="rId37"/>
    <p:sldId id="342" r:id="rId38"/>
    <p:sldId id="343" r:id="rId39"/>
    <p:sldId id="288" r:id="rId40"/>
    <p:sldId id="344" r:id="rId41"/>
    <p:sldId id="266" r:id="rId42"/>
    <p:sldId id="303" r:id="rId43"/>
    <p:sldId id="347" r:id="rId44"/>
    <p:sldId id="304" r:id="rId45"/>
    <p:sldId id="348" r:id="rId46"/>
    <p:sldId id="346" r:id="rId47"/>
    <p:sldId id="267" r:id="rId48"/>
    <p:sldId id="29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137"/>
    <a:srgbClr val="1F608B"/>
    <a:srgbClr val="29416D"/>
    <a:srgbClr val="F1F1F1"/>
    <a:srgbClr val="2C2E32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AEADF7-18E8-453E-9158-3BCF214C6B47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7C9448F-C817-40D5-A11C-DC7FEC699D6A}">
      <dgm:prSet phldrT="[文字]"/>
      <dgm:spPr/>
      <dgm:t>
        <a:bodyPr/>
        <a:lstStyle/>
        <a:p>
          <a:r>
            <a:rPr lang="en-US" altLang="zh-TW" dirty="0"/>
            <a:t>AI</a:t>
          </a:r>
          <a:endParaRPr lang="zh-TW" altLang="en-US" dirty="0"/>
        </a:p>
      </dgm:t>
    </dgm:pt>
    <dgm:pt modelId="{6EF3A8BC-544C-45C5-A99E-3E38F82CE4EA}" type="parTrans" cxnId="{BD0D4290-38BF-452F-AF41-2203E8BD6BCB}">
      <dgm:prSet/>
      <dgm:spPr/>
      <dgm:t>
        <a:bodyPr/>
        <a:lstStyle/>
        <a:p>
          <a:endParaRPr lang="zh-TW" altLang="en-US"/>
        </a:p>
      </dgm:t>
    </dgm:pt>
    <dgm:pt modelId="{D4EF156D-F89B-4A9F-8833-2336633EC71C}" type="sibTrans" cxnId="{BD0D4290-38BF-452F-AF41-2203E8BD6BCB}">
      <dgm:prSet/>
      <dgm:spPr/>
      <dgm:t>
        <a:bodyPr/>
        <a:lstStyle/>
        <a:p>
          <a:endParaRPr lang="zh-TW" altLang="en-US"/>
        </a:p>
      </dgm:t>
    </dgm:pt>
    <dgm:pt modelId="{739BBBD8-6481-436B-B965-8A87CEACE3DF}">
      <dgm:prSet phldrT="[文字]"/>
      <dgm:spPr/>
      <dgm:t>
        <a:bodyPr/>
        <a:lstStyle/>
        <a:p>
          <a:r>
            <a:rPr lang="zh-TW" altLang="en-US" dirty="0"/>
            <a:t>人臉辨識</a:t>
          </a:r>
        </a:p>
      </dgm:t>
    </dgm:pt>
    <dgm:pt modelId="{7BAA225C-26F3-4A68-9828-B19DE772803C}" type="parTrans" cxnId="{D82C7516-1CFD-4B3B-9F05-420CB1E77EEE}">
      <dgm:prSet/>
      <dgm:spPr/>
      <dgm:t>
        <a:bodyPr/>
        <a:lstStyle/>
        <a:p>
          <a:endParaRPr lang="zh-TW" altLang="en-US"/>
        </a:p>
      </dgm:t>
    </dgm:pt>
    <dgm:pt modelId="{435A5375-BC9A-4DBC-BC57-D493679BAF6B}" type="sibTrans" cxnId="{D82C7516-1CFD-4B3B-9F05-420CB1E77EEE}">
      <dgm:prSet/>
      <dgm:spPr/>
      <dgm:t>
        <a:bodyPr/>
        <a:lstStyle/>
        <a:p>
          <a:endParaRPr lang="zh-TW" altLang="en-US"/>
        </a:p>
      </dgm:t>
    </dgm:pt>
    <dgm:pt modelId="{1EB6389C-C79E-491A-9973-09FE01A895DC}">
      <dgm:prSet phldrT="[文字]"/>
      <dgm:spPr/>
      <dgm:t>
        <a:bodyPr/>
        <a:lstStyle/>
        <a:p>
          <a:r>
            <a:rPr lang="zh-TW" altLang="en-US" dirty="0"/>
            <a:t>裝置</a:t>
          </a:r>
        </a:p>
      </dgm:t>
    </dgm:pt>
    <dgm:pt modelId="{D8382C89-96B5-4D29-AEBF-F76AB0FDE757}" type="parTrans" cxnId="{CB3A67EF-99FC-46C9-B4B6-5ADF8A9D29C2}">
      <dgm:prSet/>
      <dgm:spPr/>
      <dgm:t>
        <a:bodyPr/>
        <a:lstStyle/>
        <a:p>
          <a:endParaRPr lang="zh-TW" altLang="en-US"/>
        </a:p>
      </dgm:t>
    </dgm:pt>
    <dgm:pt modelId="{C2C4C5ED-8B04-482D-BBE7-6E3B5A2A0CFF}" type="sibTrans" cxnId="{CB3A67EF-99FC-46C9-B4B6-5ADF8A9D29C2}">
      <dgm:prSet/>
      <dgm:spPr/>
      <dgm:t>
        <a:bodyPr/>
        <a:lstStyle/>
        <a:p>
          <a:endParaRPr lang="zh-TW" altLang="en-US"/>
        </a:p>
      </dgm:t>
    </dgm:pt>
    <dgm:pt modelId="{2CB56C4A-951F-426B-AB7E-838C98EC11D6}">
      <dgm:prSet phldrT="[文字]"/>
      <dgm:spPr/>
      <dgm:t>
        <a:bodyPr/>
        <a:lstStyle/>
        <a:p>
          <a:r>
            <a:rPr lang="zh-TW" altLang="en-US" dirty="0"/>
            <a:t>智慧鏡</a:t>
          </a:r>
        </a:p>
      </dgm:t>
    </dgm:pt>
    <dgm:pt modelId="{2AA017A0-5E71-4CBC-BBED-453A1A31C1E7}" type="parTrans" cxnId="{86D24FCF-24C0-4ACB-9A77-FDD11E876E50}">
      <dgm:prSet/>
      <dgm:spPr/>
      <dgm:t>
        <a:bodyPr/>
        <a:lstStyle/>
        <a:p>
          <a:endParaRPr lang="zh-TW" altLang="en-US"/>
        </a:p>
      </dgm:t>
    </dgm:pt>
    <dgm:pt modelId="{108E0183-5DCC-4DFE-91C7-5486AAF6D3F0}" type="sibTrans" cxnId="{86D24FCF-24C0-4ACB-9A77-FDD11E876E50}">
      <dgm:prSet/>
      <dgm:spPr/>
      <dgm:t>
        <a:bodyPr/>
        <a:lstStyle/>
        <a:p>
          <a:endParaRPr lang="zh-TW" altLang="en-US"/>
        </a:p>
      </dgm:t>
    </dgm:pt>
    <dgm:pt modelId="{0C2CCF4B-83EA-40D9-97D1-6057E8603D94}">
      <dgm:prSet phldrT="[文字]"/>
      <dgm:spPr/>
      <dgm:t>
        <a:bodyPr/>
        <a:lstStyle/>
        <a:p>
          <a:r>
            <a:rPr lang="zh-TW" altLang="en-US" dirty="0"/>
            <a:t>雲端</a:t>
          </a:r>
        </a:p>
      </dgm:t>
    </dgm:pt>
    <dgm:pt modelId="{8BF04018-1776-4C38-B3A5-464547EAAA0F}" type="parTrans" cxnId="{5CEB25C5-54AD-4908-B80A-DCEF98AF4BF3}">
      <dgm:prSet/>
      <dgm:spPr/>
      <dgm:t>
        <a:bodyPr/>
        <a:lstStyle/>
        <a:p>
          <a:endParaRPr lang="zh-TW" altLang="en-US"/>
        </a:p>
      </dgm:t>
    </dgm:pt>
    <dgm:pt modelId="{338FFC64-C0F6-4FD9-BA04-9FC02C25B4EE}" type="sibTrans" cxnId="{5CEB25C5-54AD-4908-B80A-DCEF98AF4BF3}">
      <dgm:prSet/>
      <dgm:spPr/>
      <dgm:t>
        <a:bodyPr/>
        <a:lstStyle/>
        <a:p>
          <a:endParaRPr lang="zh-TW" altLang="en-US"/>
        </a:p>
      </dgm:t>
    </dgm:pt>
    <dgm:pt modelId="{5913EDE1-D17F-494F-B380-110FC26C0680}">
      <dgm:prSet phldrT="[文字]"/>
      <dgm:spPr/>
      <dgm:t>
        <a:bodyPr/>
        <a:lstStyle/>
        <a:p>
          <a:r>
            <a:rPr lang="zh-TW" altLang="en-US" dirty="0"/>
            <a:t>資料庫</a:t>
          </a:r>
        </a:p>
      </dgm:t>
    </dgm:pt>
    <dgm:pt modelId="{922C91AD-D5C0-4ABF-81BE-E64C5FB9FDB9}" type="parTrans" cxnId="{39D55083-BB57-44E1-B76A-45EF6DF5927A}">
      <dgm:prSet/>
      <dgm:spPr/>
      <dgm:t>
        <a:bodyPr/>
        <a:lstStyle/>
        <a:p>
          <a:endParaRPr lang="zh-TW" altLang="en-US"/>
        </a:p>
      </dgm:t>
    </dgm:pt>
    <dgm:pt modelId="{3DDEB0A1-CD7F-4B7B-9E9C-108AAA6C36BD}" type="sibTrans" cxnId="{39D55083-BB57-44E1-B76A-45EF6DF5927A}">
      <dgm:prSet/>
      <dgm:spPr/>
      <dgm:t>
        <a:bodyPr/>
        <a:lstStyle/>
        <a:p>
          <a:endParaRPr lang="zh-TW" altLang="en-US"/>
        </a:p>
      </dgm:t>
    </dgm:pt>
    <dgm:pt modelId="{FF85153B-546B-49D1-8D3F-F3BDFE63946A}">
      <dgm:prSet phldrT="[文字]"/>
      <dgm:spPr/>
      <dgm:t>
        <a:bodyPr/>
        <a:lstStyle/>
        <a:p>
          <a:r>
            <a:rPr lang="en-US" altLang="zh-TW" dirty="0"/>
            <a:t>Web</a:t>
          </a:r>
          <a:endParaRPr lang="zh-TW" altLang="en-US" dirty="0"/>
        </a:p>
      </dgm:t>
    </dgm:pt>
    <dgm:pt modelId="{A9C64256-AFFF-40BE-BC9F-AD4D7B402D2F}" type="parTrans" cxnId="{872CB1AA-0C07-49DA-9D31-7B56D9DC03A5}">
      <dgm:prSet/>
      <dgm:spPr/>
      <dgm:t>
        <a:bodyPr/>
        <a:lstStyle/>
        <a:p>
          <a:endParaRPr lang="zh-TW" altLang="en-US"/>
        </a:p>
      </dgm:t>
    </dgm:pt>
    <dgm:pt modelId="{F7815510-B2A9-489F-B8AD-4370BA6CB565}" type="sibTrans" cxnId="{872CB1AA-0C07-49DA-9D31-7B56D9DC03A5}">
      <dgm:prSet/>
      <dgm:spPr/>
      <dgm:t>
        <a:bodyPr/>
        <a:lstStyle/>
        <a:p>
          <a:endParaRPr lang="zh-TW" altLang="en-US"/>
        </a:p>
      </dgm:t>
    </dgm:pt>
    <dgm:pt modelId="{CB8A8E2C-EE45-49F4-8B08-5A1F2CBF5CF0}">
      <dgm:prSet phldrT="[文字]"/>
      <dgm:spPr/>
      <dgm:t>
        <a:bodyPr/>
        <a:lstStyle/>
        <a:p>
          <a:r>
            <a:rPr lang="zh-TW" altLang="en-US" dirty="0"/>
            <a:t>智慧鏡介面</a:t>
          </a:r>
        </a:p>
      </dgm:t>
    </dgm:pt>
    <dgm:pt modelId="{7E707400-AA01-4977-9C3B-8A43B271C43C}" type="parTrans" cxnId="{96C6975F-AC74-4C0A-979E-949A921AC153}">
      <dgm:prSet/>
      <dgm:spPr/>
      <dgm:t>
        <a:bodyPr/>
        <a:lstStyle/>
        <a:p>
          <a:endParaRPr lang="zh-TW" altLang="en-US"/>
        </a:p>
      </dgm:t>
    </dgm:pt>
    <dgm:pt modelId="{7EF2E721-19B4-47C6-90BD-BBAEDD987444}" type="sibTrans" cxnId="{96C6975F-AC74-4C0A-979E-949A921AC153}">
      <dgm:prSet/>
      <dgm:spPr/>
      <dgm:t>
        <a:bodyPr/>
        <a:lstStyle/>
        <a:p>
          <a:endParaRPr lang="zh-TW" altLang="en-US"/>
        </a:p>
      </dgm:t>
    </dgm:pt>
    <dgm:pt modelId="{2F1ED1DB-3FC4-42C2-A728-78F50F53D97F}">
      <dgm:prSet phldrT="[文字]"/>
      <dgm:spPr/>
      <dgm:t>
        <a:bodyPr/>
        <a:lstStyle/>
        <a:p>
          <a:r>
            <a:rPr lang="zh-TW" altLang="en-US" dirty="0"/>
            <a:t>手勢辨識</a:t>
          </a:r>
        </a:p>
      </dgm:t>
    </dgm:pt>
    <dgm:pt modelId="{873BCCAE-D236-413A-8419-A5DD587C4C52}" type="parTrans" cxnId="{B8010150-610F-4BB7-AC45-67A4E7ECD8C1}">
      <dgm:prSet/>
      <dgm:spPr/>
      <dgm:t>
        <a:bodyPr/>
        <a:lstStyle/>
        <a:p>
          <a:endParaRPr lang="zh-TW" altLang="en-US"/>
        </a:p>
      </dgm:t>
    </dgm:pt>
    <dgm:pt modelId="{82F0DE91-DFA7-41FE-B7EF-7A7399366E01}" type="sibTrans" cxnId="{B8010150-610F-4BB7-AC45-67A4E7ECD8C1}">
      <dgm:prSet/>
      <dgm:spPr/>
      <dgm:t>
        <a:bodyPr/>
        <a:lstStyle/>
        <a:p>
          <a:endParaRPr lang="zh-TW" altLang="en-US"/>
        </a:p>
      </dgm:t>
    </dgm:pt>
    <dgm:pt modelId="{ED7A53F4-3C86-442A-B1C6-CDDDB77ECA2D}">
      <dgm:prSet phldrT="[文字]"/>
      <dgm:spPr/>
      <dgm:t>
        <a:bodyPr/>
        <a:lstStyle/>
        <a:p>
          <a:r>
            <a:rPr lang="zh-TW" altLang="en-US" dirty="0"/>
            <a:t>感測器</a:t>
          </a:r>
        </a:p>
      </dgm:t>
    </dgm:pt>
    <dgm:pt modelId="{0E15F57E-A004-436A-8172-1F682A7FDF8E}" type="parTrans" cxnId="{BFB15E1F-2042-47EE-95E4-D96495E3CD67}">
      <dgm:prSet/>
      <dgm:spPr/>
      <dgm:t>
        <a:bodyPr/>
        <a:lstStyle/>
        <a:p>
          <a:endParaRPr lang="zh-TW" altLang="en-US"/>
        </a:p>
      </dgm:t>
    </dgm:pt>
    <dgm:pt modelId="{EA8D978B-A977-4373-A8DB-0F18C0A9E060}" type="sibTrans" cxnId="{BFB15E1F-2042-47EE-95E4-D96495E3CD67}">
      <dgm:prSet/>
      <dgm:spPr/>
      <dgm:t>
        <a:bodyPr/>
        <a:lstStyle/>
        <a:p>
          <a:endParaRPr lang="zh-TW" altLang="en-US"/>
        </a:p>
      </dgm:t>
    </dgm:pt>
    <dgm:pt modelId="{C0CEDDD2-CD1B-45B1-937E-8A764B90118E}">
      <dgm:prSet phldrT="[文字]"/>
      <dgm:spPr/>
      <dgm:t>
        <a:bodyPr/>
        <a:lstStyle/>
        <a:p>
          <a:r>
            <a:rPr lang="zh-TW" altLang="en-US" dirty="0"/>
            <a:t>服務</a:t>
          </a:r>
        </a:p>
      </dgm:t>
    </dgm:pt>
    <dgm:pt modelId="{8F0C7DD8-C129-4C3E-9C6F-00A53CF7C664}" type="parTrans" cxnId="{A541A12F-E887-400B-960E-5ADFAE871660}">
      <dgm:prSet/>
      <dgm:spPr/>
      <dgm:t>
        <a:bodyPr/>
        <a:lstStyle/>
        <a:p>
          <a:endParaRPr lang="zh-TW" altLang="en-US"/>
        </a:p>
      </dgm:t>
    </dgm:pt>
    <dgm:pt modelId="{2655A4B7-0249-478D-BD47-493F05226099}" type="sibTrans" cxnId="{A541A12F-E887-400B-960E-5ADFAE871660}">
      <dgm:prSet/>
      <dgm:spPr/>
      <dgm:t>
        <a:bodyPr/>
        <a:lstStyle/>
        <a:p>
          <a:endParaRPr lang="zh-TW" altLang="en-US"/>
        </a:p>
      </dgm:t>
    </dgm:pt>
    <dgm:pt modelId="{8557B194-6F00-4F50-A390-3FA6CBFFC38C}">
      <dgm:prSet phldrT="[文字]"/>
      <dgm:spPr/>
      <dgm:t>
        <a:bodyPr/>
        <a:lstStyle/>
        <a:p>
          <a:r>
            <a:rPr lang="zh-TW" altLang="en-US" dirty="0"/>
            <a:t>後端網站</a:t>
          </a:r>
        </a:p>
      </dgm:t>
    </dgm:pt>
    <dgm:pt modelId="{5CDB47B6-5C47-4F0C-9C60-65AB4E08F876}" type="parTrans" cxnId="{8F63F47A-73DC-4FE5-A4CD-62DCA40B86E2}">
      <dgm:prSet/>
      <dgm:spPr/>
      <dgm:t>
        <a:bodyPr/>
        <a:lstStyle/>
        <a:p>
          <a:endParaRPr lang="zh-TW" altLang="en-US"/>
        </a:p>
      </dgm:t>
    </dgm:pt>
    <dgm:pt modelId="{5B682CF2-BE47-45C7-B4D8-DF5275AB5CF9}" type="sibTrans" cxnId="{8F63F47A-73DC-4FE5-A4CD-62DCA40B86E2}">
      <dgm:prSet/>
      <dgm:spPr/>
      <dgm:t>
        <a:bodyPr/>
        <a:lstStyle/>
        <a:p>
          <a:endParaRPr lang="zh-TW" altLang="en-US"/>
        </a:p>
      </dgm:t>
    </dgm:pt>
    <dgm:pt modelId="{4809BF2B-3545-45EB-ADDD-4081119CF656}" type="pres">
      <dgm:prSet presAssocID="{C1AEADF7-18E8-453E-9158-3BCF214C6B4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95F06B2-1774-4301-9D4A-DC273FAC0249}" type="pres">
      <dgm:prSet presAssocID="{C1AEADF7-18E8-453E-9158-3BCF214C6B47}" presName="children" presStyleCnt="0"/>
      <dgm:spPr/>
    </dgm:pt>
    <dgm:pt modelId="{A9B36C55-3791-441B-9E96-C33711FBD85B}" type="pres">
      <dgm:prSet presAssocID="{C1AEADF7-18E8-453E-9158-3BCF214C6B47}" presName="child1group" presStyleCnt="0"/>
      <dgm:spPr/>
    </dgm:pt>
    <dgm:pt modelId="{B9AD3277-8AE5-446F-BEF9-B3AC1A9992DD}" type="pres">
      <dgm:prSet presAssocID="{C1AEADF7-18E8-453E-9158-3BCF214C6B47}" presName="child1" presStyleLbl="bgAcc1" presStyleIdx="0" presStyleCnt="4"/>
      <dgm:spPr/>
    </dgm:pt>
    <dgm:pt modelId="{AADC84A6-306E-44E3-B381-C771A585C534}" type="pres">
      <dgm:prSet presAssocID="{C1AEADF7-18E8-453E-9158-3BCF214C6B47}" presName="child1Text" presStyleLbl="bgAcc1" presStyleIdx="0" presStyleCnt="4">
        <dgm:presLayoutVars>
          <dgm:bulletEnabled val="1"/>
        </dgm:presLayoutVars>
      </dgm:prSet>
      <dgm:spPr/>
    </dgm:pt>
    <dgm:pt modelId="{AD7B9812-8807-4601-8DA5-D3B1ADC3FBDB}" type="pres">
      <dgm:prSet presAssocID="{C1AEADF7-18E8-453E-9158-3BCF214C6B47}" presName="child2group" presStyleCnt="0"/>
      <dgm:spPr/>
    </dgm:pt>
    <dgm:pt modelId="{A7B29053-F020-4E29-9866-E41A24BF3C25}" type="pres">
      <dgm:prSet presAssocID="{C1AEADF7-18E8-453E-9158-3BCF214C6B47}" presName="child2" presStyleLbl="bgAcc1" presStyleIdx="1" presStyleCnt="4"/>
      <dgm:spPr/>
    </dgm:pt>
    <dgm:pt modelId="{3B78AA5E-6D89-4A71-B5AB-01A9004BBE52}" type="pres">
      <dgm:prSet presAssocID="{C1AEADF7-18E8-453E-9158-3BCF214C6B47}" presName="child2Text" presStyleLbl="bgAcc1" presStyleIdx="1" presStyleCnt="4">
        <dgm:presLayoutVars>
          <dgm:bulletEnabled val="1"/>
        </dgm:presLayoutVars>
      </dgm:prSet>
      <dgm:spPr/>
    </dgm:pt>
    <dgm:pt modelId="{978EBA9F-9002-4177-8845-F00B88687BDF}" type="pres">
      <dgm:prSet presAssocID="{C1AEADF7-18E8-453E-9158-3BCF214C6B47}" presName="child3group" presStyleCnt="0"/>
      <dgm:spPr/>
    </dgm:pt>
    <dgm:pt modelId="{A7639753-9DA3-4BE6-8F41-FE734D556FD8}" type="pres">
      <dgm:prSet presAssocID="{C1AEADF7-18E8-453E-9158-3BCF214C6B47}" presName="child3" presStyleLbl="bgAcc1" presStyleIdx="2" presStyleCnt="4"/>
      <dgm:spPr/>
    </dgm:pt>
    <dgm:pt modelId="{330558A5-69FF-4FE8-8A1E-A3E4B9547618}" type="pres">
      <dgm:prSet presAssocID="{C1AEADF7-18E8-453E-9158-3BCF214C6B47}" presName="child3Text" presStyleLbl="bgAcc1" presStyleIdx="2" presStyleCnt="4">
        <dgm:presLayoutVars>
          <dgm:bulletEnabled val="1"/>
        </dgm:presLayoutVars>
      </dgm:prSet>
      <dgm:spPr/>
    </dgm:pt>
    <dgm:pt modelId="{A88FC808-E973-4818-867F-867877979E2C}" type="pres">
      <dgm:prSet presAssocID="{C1AEADF7-18E8-453E-9158-3BCF214C6B47}" presName="child4group" presStyleCnt="0"/>
      <dgm:spPr/>
    </dgm:pt>
    <dgm:pt modelId="{D8900FF7-61BB-484B-BC50-D01FE9F48816}" type="pres">
      <dgm:prSet presAssocID="{C1AEADF7-18E8-453E-9158-3BCF214C6B47}" presName="child4" presStyleLbl="bgAcc1" presStyleIdx="3" presStyleCnt="4"/>
      <dgm:spPr/>
    </dgm:pt>
    <dgm:pt modelId="{52DCDB0D-EBE8-4C28-9A68-A8402335445E}" type="pres">
      <dgm:prSet presAssocID="{C1AEADF7-18E8-453E-9158-3BCF214C6B47}" presName="child4Text" presStyleLbl="bgAcc1" presStyleIdx="3" presStyleCnt="4">
        <dgm:presLayoutVars>
          <dgm:bulletEnabled val="1"/>
        </dgm:presLayoutVars>
      </dgm:prSet>
      <dgm:spPr/>
    </dgm:pt>
    <dgm:pt modelId="{DE3A08A8-8D72-4653-A10A-BDB445EEB450}" type="pres">
      <dgm:prSet presAssocID="{C1AEADF7-18E8-453E-9158-3BCF214C6B47}" presName="childPlaceholder" presStyleCnt="0"/>
      <dgm:spPr/>
    </dgm:pt>
    <dgm:pt modelId="{49205A84-4BBB-4BC1-98E5-B6CBBA2C66D0}" type="pres">
      <dgm:prSet presAssocID="{C1AEADF7-18E8-453E-9158-3BCF214C6B47}" presName="circle" presStyleCnt="0"/>
      <dgm:spPr/>
    </dgm:pt>
    <dgm:pt modelId="{8FBB6449-E204-49EC-B0D3-0D0EBB5A8FA0}" type="pres">
      <dgm:prSet presAssocID="{C1AEADF7-18E8-453E-9158-3BCF214C6B4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EDA690B-BCED-405E-81C5-098518E3AEC9}" type="pres">
      <dgm:prSet presAssocID="{C1AEADF7-18E8-453E-9158-3BCF214C6B4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28A49C8-1460-4AEA-B1AD-E17974770531}" type="pres">
      <dgm:prSet presAssocID="{C1AEADF7-18E8-453E-9158-3BCF214C6B4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8C8054F1-4D29-4562-8014-81002D3E4E06}" type="pres">
      <dgm:prSet presAssocID="{C1AEADF7-18E8-453E-9158-3BCF214C6B4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BE6C3B0-4913-4F58-AD9D-9733577EEE08}" type="pres">
      <dgm:prSet presAssocID="{C1AEADF7-18E8-453E-9158-3BCF214C6B47}" presName="quadrantPlaceholder" presStyleCnt="0"/>
      <dgm:spPr/>
    </dgm:pt>
    <dgm:pt modelId="{BBB018A8-7CF6-47E8-A583-46E4BAC68207}" type="pres">
      <dgm:prSet presAssocID="{C1AEADF7-18E8-453E-9158-3BCF214C6B47}" presName="center1" presStyleLbl="fgShp" presStyleIdx="0" presStyleCnt="2"/>
      <dgm:spPr/>
    </dgm:pt>
    <dgm:pt modelId="{7E2E5415-BBD1-4687-8C4D-E599F2A79A1C}" type="pres">
      <dgm:prSet presAssocID="{C1AEADF7-18E8-453E-9158-3BCF214C6B47}" presName="center2" presStyleLbl="fgShp" presStyleIdx="1" presStyleCnt="2"/>
      <dgm:spPr/>
    </dgm:pt>
  </dgm:ptLst>
  <dgm:cxnLst>
    <dgm:cxn modelId="{150FA50C-BC07-426D-97DF-C7B2A14F76EF}" type="presOf" srcId="{C1AEADF7-18E8-453E-9158-3BCF214C6B47}" destId="{4809BF2B-3545-45EB-ADDD-4081119CF656}" srcOrd="0" destOrd="0" presId="urn:microsoft.com/office/officeart/2005/8/layout/cycle4"/>
    <dgm:cxn modelId="{8B4B9514-293F-463C-9301-9C678400AB83}" type="presOf" srcId="{0C2CCF4B-83EA-40D9-97D1-6057E8603D94}" destId="{628A49C8-1460-4AEA-B1AD-E17974770531}" srcOrd="0" destOrd="0" presId="urn:microsoft.com/office/officeart/2005/8/layout/cycle4"/>
    <dgm:cxn modelId="{D82C7516-1CFD-4B3B-9F05-420CB1E77EEE}" srcId="{D7C9448F-C817-40D5-A11C-DC7FEC699D6A}" destId="{739BBBD8-6481-436B-B965-8A87CEACE3DF}" srcOrd="0" destOrd="0" parTransId="{7BAA225C-26F3-4A68-9828-B19DE772803C}" sibTransId="{435A5375-BC9A-4DBC-BC57-D493679BAF6B}"/>
    <dgm:cxn modelId="{BFB15E1F-2042-47EE-95E4-D96495E3CD67}" srcId="{1EB6389C-C79E-491A-9973-09FE01A895DC}" destId="{ED7A53F4-3C86-442A-B1C6-CDDDB77ECA2D}" srcOrd="1" destOrd="0" parTransId="{0E15F57E-A004-436A-8172-1F682A7FDF8E}" sibTransId="{EA8D978B-A977-4373-A8DB-0F18C0A9E060}"/>
    <dgm:cxn modelId="{42107129-92A3-434D-9135-BA7C2E038B16}" type="presOf" srcId="{1EB6389C-C79E-491A-9973-09FE01A895DC}" destId="{8EDA690B-BCED-405E-81C5-098518E3AEC9}" srcOrd="0" destOrd="0" presId="urn:microsoft.com/office/officeart/2005/8/layout/cycle4"/>
    <dgm:cxn modelId="{5D30652C-430C-4EA2-89BD-AC14783B65EC}" type="presOf" srcId="{CB8A8E2C-EE45-49F4-8B08-5A1F2CBF5CF0}" destId="{D8900FF7-61BB-484B-BC50-D01FE9F48816}" srcOrd="0" destOrd="0" presId="urn:microsoft.com/office/officeart/2005/8/layout/cycle4"/>
    <dgm:cxn modelId="{A541A12F-E887-400B-960E-5ADFAE871660}" srcId="{0C2CCF4B-83EA-40D9-97D1-6057E8603D94}" destId="{C0CEDDD2-CD1B-45B1-937E-8A764B90118E}" srcOrd="1" destOrd="0" parTransId="{8F0C7DD8-C129-4C3E-9C6F-00A53CF7C664}" sibTransId="{2655A4B7-0249-478D-BD47-493F05226099}"/>
    <dgm:cxn modelId="{95C4DF33-6225-40A1-A940-F2483989E5B5}" type="presOf" srcId="{CB8A8E2C-EE45-49F4-8B08-5A1F2CBF5CF0}" destId="{52DCDB0D-EBE8-4C28-9A68-A8402335445E}" srcOrd="1" destOrd="0" presId="urn:microsoft.com/office/officeart/2005/8/layout/cycle4"/>
    <dgm:cxn modelId="{BD727839-9956-4F0D-9593-CEEED6B76E29}" type="presOf" srcId="{ED7A53F4-3C86-442A-B1C6-CDDDB77ECA2D}" destId="{A7B29053-F020-4E29-9866-E41A24BF3C25}" srcOrd="0" destOrd="1" presId="urn:microsoft.com/office/officeart/2005/8/layout/cycle4"/>
    <dgm:cxn modelId="{60A19E3A-3873-45D1-8E50-288B07061189}" type="presOf" srcId="{C0CEDDD2-CD1B-45B1-937E-8A764B90118E}" destId="{A7639753-9DA3-4BE6-8F41-FE734D556FD8}" srcOrd="0" destOrd="1" presId="urn:microsoft.com/office/officeart/2005/8/layout/cycle4"/>
    <dgm:cxn modelId="{96C6975F-AC74-4C0A-979E-949A921AC153}" srcId="{FF85153B-546B-49D1-8D3F-F3BDFE63946A}" destId="{CB8A8E2C-EE45-49F4-8B08-5A1F2CBF5CF0}" srcOrd="0" destOrd="0" parTransId="{7E707400-AA01-4977-9C3B-8A43B271C43C}" sibTransId="{7EF2E721-19B4-47C6-90BD-BBAEDD987444}"/>
    <dgm:cxn modelId="{A445CA62-68C3-4597-8A6C-44533BA5005E}" type="presOf" srcId="{5913EDE1-D17F-494F-B380-110FC26C0680}" destId="{A7639753-9DA3-4BE6-8F41-FE734D556FD8}" srcOrd="0" destOrd="0" presId="urn:microsoft.com/office/officeart/2005/8/layout/cycle4"/>
    <dgm:cxn modelId="{49D66065-55CB-43ED-920B-9820ECD9D586}" type="presOf" srcId="{739BBBD8-6481-436B-B965-8A87CEACE3DF}" destId="{AADC84A6-306E-44E3-B381-C771A585C534}" srcOrd="1" destOrd="0" presId="urn:microsoft.com/office/officeart/2005/8/layout/cycle4"/>
    <dgm:cxn modelId="{B8010150-610F-4BB7-AC45-67A4E7ECD8C1}" srcId="{D7C9448F-C817-40D5-A11C-DC7FEC699D6A}" destId="{2F1ED1DB-3FC4-42C2-A728-78F50F53D97F}" srcOrd="1" destOrd="0" parTransId="{873BCCAE-D236-413A-8419-A5DD587C4C52}" sibTransId="{82F0DE91-DFA7-41FE-B7EF-7A7399366E01}"/>
    <dgm:cxn modelId="{C4E3A072-E82A-466E-957F-CDC4F7BECF6B}" type="presOf" srcId="{2CB56C4A-951F-426B-AB7E-838C98EC11D6}" destId="{3B78AA5E-6D89-4A71-B5AB-01A9004BBE52}" srcOrd="1" destOrd="0" presId="urn:microsoft.com/office/officeart/2005/8/layout/cycle4"/>
    <dgm:cxn modelId="{8F63F47A-73DC-4FE5-A4CD-62DCA40B86E2}" srcId="{FF85153B-546B-49D1-8D3F-F3BDFE63946A}" destId="{8557B194-6F00-4F50-A390-3FA6CBFFC38C}" srcOrd="1" destOrd="0" parTransId="{5CDB47B6-5C47-4F0C-9C60-65AB4E08F876}" sibTransId="{5B682CF2-BE47-45C7-B4D8-DF5275AB5CF9}"/>
    <dgm:cxn modelId="{39D55083-BB57-44E1-B76A-45EF6DF5927A}" srcId="{0C2CCF4B-83EA-40D9-97D1-6057E8603D94}" destId="{5913EDE1-D17F-494F-B380-110FC26C0680}" srcOrd="0" destOrd="0" parTransId="{922C91AD-D5C0-4ABF-81BE-E64C5FB9FDB9}" sibTransId="{3DDEB0A1-CD7F-4B7B-9E9C-108AAA6C36BD}"/>
    <dgm:cxn modelId="{F06C3E8C-02BF-4A1D-8CCD-067D2880FC0D}" type="presOf" srcId="{2F1ED1DB-3FC4-42C2-A728-78F50F53D97F}" destId="{AADC84A6-306E-44E3-B381-C771A585C534}" srcOrd="1" destOrd="1" presId="urn:microsoft.com/office/officeart/2005/8/layout/cycle4"/>
    <dgm:cxn modelId="{86E6C78F-35F7-4608-BD3A-72DFA3B7AC9B}" type="presOf" srcId="{8557B194-6F00-4F50-A390-3FA6CBFFC38C}" destId="{D8900FF7-61BB-484B-BC50-D01FE9F48816}" srcOrd="0" destOrd="1" presId="urn:microsoft.com/office/officeart/2005/8/layout/cycle4"/>
    <dgm:cxn modelId="{BD0D4290-38BF-452F-AF41-2203E8BD6BCB}" srcId="{C1AEADF7-18E8-453E-9158-3BCF214C6B47}" destId="{D7C9448F-C817-40D5-A11C-DC7FEC699D6A}" srcOrd="0" destOrd="0" parTransId="{6EF3A8BC-544C-45C5-A99E-3E38F82CE4EA}" sibTransId="{D4EF156D-F89B-4A9F-8833-2336633EC71C}"/>
    <dgm:cxn modelId="{D616A091-1A77-4A0E-8B27-4BEF5FFB1DB3}" type="presOf" srcId="{C0CEDDD2-CD1B-45B1-937E-8A764B90118E}" destId="{330558A5-69FF-4FE8-8A1E-A3E4B9547618}" srcOrd="1" destOrd="1" presId="urn:microsoft.com/office/officeart/2005/8/layout/cycle4"/>
    <dgm:cxn modelId="{D4D66AA0-4364-4BFB-A09B-AEB4EAA3CF49}" type="presOf" srcId="{2F1ED1DB-3FC4-42C2-A728-78F50F53D97F}" destId="{B9AD3277-8AE5-446F-BEF9-B3AC1A9992DD}" srcOrd="0" destOrd="1" presId="urn:microsoft.com/office/officeart/2005/8/layout/cycle4"/>
    <dgm:cxn modelId="{F86A90A2-0053-4A11-8136-4CE51B43FE4E}" type="presOf" srcId="{8557B194-6F00-4F50-A390-3FA6CBFFC38C}" destId="{52DCDB0D-EBE8-4C28-9A68-A8402335445E}" srcOrd="1" destOrd="1" presId="urn:microsoft.com/office/officeart/2005/8/layout/cycle4"/>
    <dgm:cxn modelId="{872CB1AA-0C07-49DA-9D31-7B56D9DC03A5}" srcId="{C1AEADF7-18E8-453E-9158-3BCF214C6B47}" destId="{FF85153B-546B-49D1-8D3F-F3BDFE63946A}" srcOrd="3" destOrd="0" parTransId="{A9C64256-AFFF-40BE-BC9F-AD4D7B402D2F}" sibTransId="{F7815510-B2A9-489F-B8AD-4370BA6CB565}"/>
    <dgm:cxn modelId="{408F4BB2-84A9-4ACD-97BD-2295D8764ED3}" type="presOf" srcId="{739BBBD8-6481-436B-B965-8A87CEACE3DF}" destId="{B9AD3277-8AE5-446F-BEF9-B3AC1A9992DD}" srcOrd="0" destOrd="0" presId="urn:microsoft.com/office/officeart/2005/8/layout/cycle4"/>
    <dgm:cxn modelId="{1BB634B8-A7C8-4EA7-B557-84C69787A49C}" type="presOf" srcId="{D7C9448F-C817-40D5-A11C-DC7FEC699D6A}" destId="{8FBB6449-E204-49EC-B0D3-0D0EBB5A8FA0}" srcOrd="0" destOrd="0" presId="urn:microsoft.com/office/officeart/2005/8/layout/cycle4"/>
    <dgm:cxn modelId="{5CEB25C5-54AD-4908-B80A-DCEF98AF4BF3}" srcId="{C1AEADF7-18E8-453E-9158-3BCF214C6B47}" destId="{0C2CCF4B-83EA-40D9-97D1-6057E8603D94}" srcOrd="2" destOrd="0" parTransId="{8BF04018-1776-4C38-B3A5-464547EAAA0F}" sibTransId="{338FFC64-C0F6-4FD9-BA04-9FC02C25B4EE}"/>
    <dgm:cxn modelId="{D96A43C9-1679-409C-B0EF-5FC2BBF75EDD}" type="presOf" srcId="{FF85153B-546B-49D1-8D3F-F3BDFE63946A}" destId="{8C8054F1-4D29-4562-8014-81002D3E4E06}" srcOrd="0" destOrd="0" presId="urn:microsoft.com/office/officeart/2005/8/layout/cycle4"/>
    <dgm:cxn modelId="{86D24FCF-24C0-4ACB-9A77-FDD11E876E50}" srcId="{1EB6389C-C79E-491A-9973-09FE01A895DC}" destId="{2CB56C4A-951F-426B-AB7E-838C98EC11D6}" srcOrd="0" destOrd="0" parTransId="{2AA017A0-5E71-4CBC-BBED-453A1A31C1E7}" sibTransId="{108E0183-5DCC-4DFE-91C7-5486AAF6D3F0}"/>
    <dgm:cxn modelId="{3138C8D0-C603-42C8-BFD0-BDEFF60CEF12}" type="presOf" srcId="{ED7A53F4-3C86-442A-B1C6-CDDDB77ECA2D}" destId="{3B78AA5E-6D89-4A71-B5AB-01A9004BBE52}" srcOrd="1" destOrd="1" presId="urn:microsoft.com/office/officeart/2005/8/layout/cycle4"/>
    <dgm:cxn modelId="{055598EB-8359-434B-97E7-D12978E8126B}" type="presOf" srcId="{2CB56C4A-951F-426B-AB7E-838C98EC11D6}" destId="{A7B29053-F020-4E29-9866-E41A24BF3C25}" srcOrd="0" destOrd="0" presId="urn:microsoft.com/office/officeart/2005/8/layout/cycle4"/>
    <dgm:cxn modelId="{3FEF0DEC-22D4-40CD-97F4-B1145B5EEE21}" type="presOf" srcId="{5913EDE1-D17F-494F-B380-110FC26C0680}" destId="{330558A5-69FF-4FE8-8A1E-A3E4B9547618}" srcOrd="1" destOrd="0" presId="urn:microsoft.com/office/officeart/2005/8/layout/cycle4"/>
    <dgm:cxn modelId="{CB3A67EF-99FC-46C9-B4B6-5ADF8A9D29C2}" srcId="{C1AEADF7-18E8-453E-9158-3BCF214C6B47}" destId="{1EB6389C-C79E-491A-9973-09FE01A895DC}" srcOrd="1" destOrd="0" parTransId="{D8382C89-96B5-4D29-AEBF-F76AB0FDE757}" sibTransId="{C2C4C5ED-8B04-482D-BBE7-6E3B5A2A0CFF}"/>
    <dgm:cxn modelId="{DF7D241B-F089-4ED7-B200-EB29D98CC4EB}" type="presParOf" srcId="{4809BF2B-3545-45EB-ADDD-4081119CF656}" destId="{D95F06B2-1774-4301-9D4A-DC273FAC0249}" srcOrd="0" destOrd="0" presId="urn:microsoft.com/office/officeart/2005/8/layout/cycle4"/>
    <dgm:cxn modelId="{99F37EC5-3A02-46B3-A67C-E428772877DB}" type="presParOf" srcId="{D95F06B2-1774-4301-9D4A-DC273FAC0249}" destId="{A9B36C55-3791-441B-9E96-C33711FBD85B}" srcOrd="0" destOrd="0" presId="urn:microsoft.com/office/officeart/2005/8/layout/cycle4"/>
    <dgm:cxn modelId="{D28EA135-DF28-46BA-A923-03C7B6D10EB7}" type="presParOf" srcId="{A9B36C55-3791-441B-9E96-C33711FBD85B}" destId="{B9AD3277-8AE5-446F-BEF9-B3AC1A9992DD}" srcOrd="0" destOrd="0" presId="urn:microsoft.com/office/officeart/2005/8/layout/cycle4"/>
    <dgm:cxn modelId="{75820E6B-4383-47C8-8B23-80064104CC76}" type="presParOf" srcId="{A9B36C55-3791-441B-9E96-C33711FBD85B}" destId="{AADC84A6-306E-44E3-B381-C771A585C534}" srcOrd="1" destOrd="0" presId="urn:microsoft.com/office/officeart/2005/8/layout/cycle4"/>
    <dgm:cxn modelId="{A2B8C53C-BEAE-40B3-B419-A08F8CBA1439}" type="presParOf" srcId="{D95F06B2-1774-4301-9D4A-DC273FAC0249}" destId="{AD7B9812-8807-4601-8DA5-D3B1ADC3FBDB}" srcOrd="1" destOrd="0" presId="urn:microsoft.com/office/officeart/2005/8/layout/cycle4"/>
    <dgm:cxn modelId="{6FFA4C82-BA7A-4708-A917-3FFCCF50651F}" type="presParOf" srcId="{AD7B9812-8807-4601-8DA5-D3B1ADC3FBDB}" destId="{A7B29053-F020-4E29-9866-E41A24BF3C25}" srcOrd="0" destOrd="0" presId="urn:microsoft.com/office/officeart/2005/8/layout/cycle4"/>
    <dgm:cxn modelId="{903265C7-9E4C-4ED8-8334-3C9151E095E3}" type="presParOf" srcId="{AD7B9812-8807-4601-8DA5-D3B1ADC3FBDB}" destId="{3B78AA5E-6D89-4A71-B5AB-01A9004BBE52}" srcOrd="1" destOrd="0" presId="urn:microsoft.com/office/officeart/2005/8/layout/cycle4"/>
    <dgm:cxn modelId="{4CFE9FB9-B0DC-498C-9036-DAC8CD1083B2}" type="presParOf" srcId="{D95F06B2-1774-4301-9D4A-DC273FAC0249}" destId="{978EBA9F-9002-4177-8845-F00B88687BDF}" srcOrd="2" destOrd="0" presId="urn:microsoft.com/office/officeart/2005/8/layout/cycle4"/>
    <dgm:cxn modelId="{DFB26265-EDCF-46BB-8178-43C230CD1B6A}" type="presParOf" srcId="{978EBA9F-9002-4177-8845-F00B88687BDF}" destId="{A7639753-9DA3-4BE6-8F41-FE734D556FD8}" srcOrd="0" destOrd="0" presId="urn:microsoft.com/office/officeart/2005/8/layout/cycle4"/>
    <dgm:cxn modelId="{B40C5F54-7396-42BA-AAEC-0EDF7F2C5E04}" type="presParOf" srcId="{978EBA9F-9002-4177-8845-F00B88687BDF}" destId="{330558A5-69FF-4FE8-8A1E-A3E4B9547618}" srcOrd="1" destOrd="0" presId="urn:microsoft.com/office/officeart/2005/8/layout/cycle4"/>
    <dgm:cxn modelId="{BD12F56A-6BE7-4649-B22F-47C0D65EE6E8}" type="presParOf" srcId="{D95F06B2-1774-4301-9D4A-DC273FAC0249}" destId="{A88FC808-E973-4818-867F-867877979E2C}" srcOrd="3" destOrd="0" presId="urn:microsoft.com/office/officeart/2005/8/layout/cycle4"/>
    <dgm:cxn modelId="{2AB2E622-0934-4A91-975C-4CD3C5D0F1AA}" type="presParOf" srcId="{A88FC808-E973-4818-867F-867877979E2C}" destId="{D8900FF7-61BB-484B-BC50-D01FE9F48816}" srcOrd="0" destOrd="0" presId="urn:microsoft.com/office/officeart/2005/8/layout/cycle4"/>
    <dgm:cxn modelId="{6BF6C313-8953-4BF2-8A23-40D2907D2DB4}" type="presParOf" srcId="{A88FC808-E973-4818-867F-867877979E2C}" destId="{52DCDB0D-EBE8-4C28-9A68-A8402335445E}" srcOrd="1" destOrd="0" presId="urn:microsoft.com/office/officeart/2005/8/layout/cycle4"/>
    <dgm:cxn modelId="{DB08BCA3-A874-4E15-83DC-74A59D6E6BA0}" type="presParOf" srcId="{D95F06B2-1774-4301-9D4A-DC273FAC0249}" destId="{DE3A08A8-8D72-4653-A10A-BDB445EEB450}" srcOrd="4" destOrd="0" presId="urn:microsoft.com/office/officeart/2005/8/layout/cycle4"/>
    <dgm:cxn modelId="{79A1831D-E43F-44A6-B9CB-D24435A6A130}" type="presParOf" srcId="{4809BF2B-3545-45EB-ADDD-4081119CF656}" destId="{49205A84-4BBB-4BC1-98E5-B6CBBA2C66D0}" srcOrd="1" destOrd="0" presId="urn:microsoft.com/office/officeart/2005/8/layout/cycle4"/>
    <dgm:cxn modelId="{A222B78B-FD11-4754-8987-7154924440CC}" type="presParOf" srcId="{49205A84-4BBB-4BC1-98E5-B6CBBA2C66D0}" destId="{8FBB6449-E204-49EC-B0D3-0D0EBB5A8FA0}" srcOrd="0" destOrd="0" presId="urn:microsoft.com/office/officeart/2005/8/layout/cycle4"/>
    <dgm:cxn modelId="{AC49C792-1199-4E8F-95D4-64A79AFCDB63}" type="presParOf" srcId="{49205A84-4BBB-4BC1-98E5-B6CBBA2C66D0}" destId="{8EDA690B-BCED-405E-81C5-098518E3AEC9}" srcOrd="1" destOrd="0" presId="urn:microsoft.com/office/officeart/2005/8/layout/cycle4"/>
    <dgm:cxn modelId="{101FBB77-AEC1-4C94-9925-4F0113291A26}" type="presParOf" srcId="{49205A84-4BBB-4BC1-98E5-B6CBBA2C66D0}" destId="{628A49C8-1460-4AEA-B1AD-E17974770531}" srcOrd="2" destOrd="0" presId="urn:microsoft.com/office/officeart/2005/8/layout/cycle4"/>
    <dgm:cxn modelId="{BFE45ED1-63D6-406C-B07A-5940FF4E28CB}" type="presParOf" srcId="{49205A84-4BBB-4BC1-98E5-B6CBBA2C66D0}" destId="{8C8054F1-4D29-4562-8014-81002D3E4E06}" srcOrd="3" destOrd="0" presId="urn:microsoft.com/office/officeart/2005/8/layout/cycle4"/>
    <dgm:cxn modelId="{D6276A30-76FF-44D2-B79A-9075FBE4897C}" type="presParOf" srcId="{49205A84-4BBB-4BC1-98E5-B6CBBA2C66D0}" destId="{7BE6C3B0-4913-4F58-AD9D-9733577EEE08}" srcOrd="4" destOrd="0" presId="urn:microsoft.com/office/officeart/2005/8/layout/cycle4"/>
    <dgm:cxn modelId="{2EABC1A0-3FAA-401E-B89B-C22779B832DE}" type="presParOf" srcId="{4809BF2B-3545-45EB-ADDD-4081119CF656}" destId="{BBB018A8-7CF6-47E8-A583-46E4BAC68207}" srcOrd="2" destOrd="0" presId="urn:microsoft.com/office/officeart/2005/8/layout/cycle4"/>
    <dgm:cxn modelId="{0FA14857-D943-422B-ACBE-4463EAD3B303}" type="presParOf" srcId="{4809BF2B-3545-45EB-ADDD-4081119CF656}" destId="{7E2E5415-BBD1-4687-8C4D-E599F2A79A1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39753-9DA3-4BE6-8F41-FE734D556FD8}">
      <dsp:nvSpPr>
        <dsp:cNvPr id="0" name=""/>
        <dsp:cNvSpPr/>
      </dsp:nvSpPr>
      <dsp:spPr>
        <a:xfrm>
          <a:off x="4129450" y="3343126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900" kern="1200" dirty="0"/>
            <a:t>資料庫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900" kern="1200" dirty="0"/>
            <a:t>服務</a:t>
          </a:r>
        </a:p>
      </dsp:txBody>
      <dsp:txXfrm>
        <a:off x="4892614" y="3770994"/>
        <a:ext cx="1630960" cy="1110809"/>
      </dsp:txXfrm>
    </dsp:sp>
    <dsp:sp modelId="{D8900FF7-61BB-484B-BC50-D01FE9F48816}">
      <dsp:nvSpPr>
        <dsp:cNvPr id="0" name=""/>
        <dsp:cNvSpPr/>
      </dsp:nvSpPr>
      <dsp:spPr>
        <a:xfrm>
          <a:off x="166862" y="3343126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900" kern="1200" dirty="0"/>
            <a:t>智慧鏡介面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900" kern="1200" dirty="0"/>
            <a:t>後端網站</a:t>
          </a:r>
        </a:p>
      </dsp:txBody>
      <dsp:txXfrm>
        <a:off x="201421" y="3770994"/>
        <a:ext cx="1630960" cy="1110809"/>
      </dsp:txXfrm>
    </dsp:sp>
    <dsp:sp modelId="{A7B29053-F020-4E29-9866-E41A24BF3C25}">
      <dsp:nvSpPr>
        <dsp:cNvPr id="0" name=""/>
        <dsp:cNvSpPr/>
      </dsp:nvSpPr>
      <dsp:spPr>
        <a:xfrm>
          <a:off x="4129450" y="0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900" kern="1200" dirty="0"/>
            <a:t>智慧鏡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900" kern="1200" dirty="0"/>
            <a:t>感測器</a:t>
          </a:r>
        </a:p>
      </dsp:txBody>
      <dsp:txXfrm>
        <a:off x="4892614" y="34559"/>
        <a:ext cx="1630960" cy="1110809"/>
      </dsp:txXfrm>
    </dsp:sp>
    <dsp:sp modelId="{B9AD3277-8AE5-446F-BEF9-B3AC1A9992DD}">
      <dsp:nvSpPr>
        <dsp:cNvPr id="0" name=""/>
        <dsp:cNvSpPr/>
      </dsp:nvSpPr>
      <dsp:spPr>
        <a:xfrm>
          <a:off x="166862" y="0"/>
          <a:ext cx="2428683" cy="15732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900" kern="1200" dirty="0"/>
            <a:t>人臉辨識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900" kern="1200" dirty="0"/>
            <a:t>手勢辨識</a:t>
          </a:r>
        </a:p>
      </dsp:txBody>
      <dsp:txXfrm>
        <a:off x="201421" y="34559"/>
        <a:ext cx="1630960" cy="1110809"/>
      </dsp:txXfrm>
    </dsp:sp>
    <dsp:sp modelId="{8FBB6449-E204-49EC-B0D3-0D0EBB5A8FA0}">
      <dsp:nvSpPr>
        <dsp:cNvPr id="0" name=""/>
        <dsp:cNvSpPr/>
      </dsp:nvSpPr>
      <dsp:spPr>
        <a:xfrm>
          <a:off x="1184549" y="280232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AI</a:t>
          </a:r>
          <a:endParaRPr lang="zh-TW" altLang="en-US" sz="3700" kern="1200" dirty="0"/>
        </a:p>
      </dsp:txBody>
      <dsp:txXfrm>
        <a:off x="1808056" y="903739"/>
        <a:ext cx="1505278" cy="1505278"/>
      </dsp:txXfrm>
    </dsp:sp>
    <dsp:sp modelId="{8EDA690B-BCED-405E-81C5-098518E3AEC9}">
      <dsp:nvSpPr>
        <dsp:cNvPr id="0" name=""/>
        <dsp:cNvSpPr/>
      </dsp:nvSpPr>
      <dsp:spPr>
        <a:xfrm rot="5400000">
          <a:off x="3411661" y="280232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700" kern="1200" dirty="0"/>
            <a:t>裝置</a:t>
          </a:r>
        </a:p>
      </dsp:txBody>
      <dsp:txXfrm rot="-5400000">
        <a:off x="3411661" y="903739"/>
        <a:ext cx="1505278" cy="1505278"/>
      </dsp:txXfrm>
    </dsp:sp>
    <dsp:sp modelId="{628A49C8-1460-4AEA-B1AD-E17974770531}">
      <dsp:nvSpPr>
        <dsp:cNvPr id="0" name=""/>
        <dsp:cNvSpPr/>
      </dsp:nvSpPr>
      <dsp:spPr>
        <a:xfrm rot="10800000">
          <a:off x="3411661" y="2507345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700" kern="1200" dirty="0"/>
            <a:t>雲端</a:t>
          </a:r>
        </a:p>
      </dsp:txBody>
      <dsp:txXfrm rot="10800000">
        <a:off x="3411661" y="2507345"/>
        <a:ext cx="1505278" cy="1505278"/>
      </dsp:txXfrm>
    </dsp:sp>
    <dsp:sp modelId="{8C8054F1-4D29-4562-8014-81002D3E4E06}">
      <dsp:nvSpPr>
        <dsp:cNvPr id="0" name=""/>
        <dsp:cNvSpPr/>
      </dsp:nvSpPr>
      <dsp:spPr>
        <a:xfrm rot="16200000">
          <a:off x="1184549" y="2507345"/>
          <a:ext cx="2128785" cy="212878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Web</a:t>
          </a:r>
          <a:endParaRPr lang="zh-TW" altLang="en-US" sz="3700" kern="1200" dirty="0"/>
        </a:p>
      </dsp:txBody>
      <dsp:txXfrm rot="5400000">
        <a:off x="1808056" y="2507345"/>
        <a:ext cx="1505278" cy="1505278"/>
      </dsp:txXfrm>
    </dsp:sp>
    <dsp:sp modelId="{BBB018A8-7CF6-47E8-A583-46E4BAC68207}">
      <dsp:nvSpPr>
        <dsp:cNvPr id="0" name=""/>
        <dsp:cNvSpPr/>
      </dsp:nvSpPr>
      <dsp:spPr>
        <a:xfrm>
          <a:off x="2994999" y="2015708"/>
          <a:ext cx="734996" cy="63912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E5415-BBD1-4687-8C4D-E599F2A79A1C}">
      <dsp:nvSpPr>
        <dsp:cNvPr id="0" name=""/>
        <dsp:cNvSpPr/>
      </dsp:nvSpPr>
      <dsp:spPr>
        <a:xfrm rot="10800000">
          <a:off x="2994999" y="2261526"/>
          <a:ext cx="734996" cy="63912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4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92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3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63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8fbc0f1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7e8fbc0f16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e8fbc0f16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38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24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3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8fbc0f1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7e8fbc0f16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e8fbc0f16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9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2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2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57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9721b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7e9721b513_0_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e9721b513_0_5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94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9721b5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7e9721b513_0_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e9721b513_0_3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57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9721b51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7e9721b513_0_5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e9721b513_0_5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799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39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76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3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0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64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45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76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98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826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3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9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8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1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png"/><Relationship Id="rId5" Type="http://schemas.openxmlformats.org/officeDocument/2006/relationships/image" Target="../media/image71.jpeg"/><Relationship Id="rId10" Type="http://schemas.openxmlformats.org/officeDocument/2006/relationships/image" Target="../media/image76.jp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.vsdx"/><Relationship Id="rId5" Type="http://schemas.microsoft.com/office/2007/relationships/hdphoto" Target="../media/hdphoto1.wdp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microsoft.com/office/2007/relationships/hdphoto" Target="../media/hdphoto3.wdp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07.jp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8.png"/><Relationship Id="rId7" Type="http://schemas.microsoft.com/office/2007/relationships/hdphoto" Target="../media/hdphoto6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microsoft.com/office/2007/relationships/hdphoto" Target="../media/hdphoto3.wdp"/><Relationship Id="rId4" Type="http://schemas.openxmlformats.org/officeDocument/2006/relationships/image" Target="../media/image100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diagramData" Target="../diagrams/data1.xml"/><Relationship Id="rId5" Type="http://schemas.openxmlformats.org/officeDocument/2006/relationships/image" Target="../media/image112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46.xml"/><Relationship Id="rId9" Type="http://schemas.openxmlformats.org/officeDocument/2006/relationships/diagramColors" Target="../diagrams/colors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10" Type="http://schemas.openxmlformats.org/officeDocument/2006/relationships/image" Target="../media/image120.jpg"/><Relationship Id="rId4" Type="http://schemas.openxmlformats.org/officeDocument/2006/relationships/image" Target="../media/image114.jpg"/><Relationship Id="rId9" Type="http://schemas.openxmlformats.org/officeDocument/2006/relationships/image" Target="../media/image11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170" y="-144699"/>
            <a:ext cx="6524173" cy="635529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55138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r>
              <a:rPr lang="en-US" altLang="zh-TW" sz="23900" i="1" dirty="0">
                <a:solidFill>
                  <a:schemeClr val="bg1">
                    <a:alpha val="5000"/>
                  </a:schemeClr>
                </a:solidFill>
              </a:rPr>
              <a:t>20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8231" y="2867914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8000" b="1" dirty="0">
                <a:solidFill>
                  <a:schemeClr val="bg1"/>
                </a:solidFill>
              </a:rPr>
              <a:t>居家智慧鏡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6583" y="2374689"/>
            <a:ext cx="519244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AIOT(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人工智慧＋物聯網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zh-TW" altLang="zh-TW" sz="2400" dirty="0">
                <a:solidFill>
                  <a:schemeClr val="bg1">
                    <a:lumMod val="85000"/>
                  </a:schemeClr>
                </a:solidFill>
              </a:rPr>
              <a:t> 開發養成班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5" grpId="0" animBg="1"/>
      <p:bldP spid="10" grpId="0" animBg="1"/>
      <p:bldP spid="27" grpId="0"/>
      <p:bldP spid="28" grpId="0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1113640" y="2171701"/>
            <a:ext cx="9516300" cy="274290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3"/>
          <p:cNvCxnSpPr/>
          <p:nvPr/>
        </p:nvCxnSpPr>
        <p:spPr>
          <a:xfrm flipH="1">
            <a:off x="10463644" y="733985"/>
            <a:ext cx="1085851" cy="1084213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3"/>
          <p:cNvCxnSpPr/>
          <p:nvPr/>
        </p:nvCxnSpPr>
        <p:spPr>
          <a:xfrm flipH="1">
            <a:off x="7475698" y="5825255"/>
            <a:ext cx="914069" cy="912692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3"/>
          <p:cNvCxnSpPr/>
          <p:nvPr/>
        </p:nvCxnSpPr>
        <p:spPr>
          <a:xfrm flipH="1">
            <a:off x="2133600" y="2303418"/>
            <a:ext cx="990623" cy="989127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3"/>
          <p:cNvSpPr/>
          <p:nvPr/>
        </p:nvSpPr>
        <p:spPr>
          <a:xfrm rot="10800000">
            <a:off x="8096250" y="1456347"/>
            <a:ext cx="4095750" cy="4089572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4037012"/>
            <a:ext cx="1051912" cy="1050325"/>
          </a:xfrm>
          <a:custGeom>
            <a:avLst/>
            <a:gdLst/>
            <a:ahLst/>
            <a:cxnLst/>
            <a:rect l="l" t="t" r="r" b="b"/>
            <a:pathLst>
              <a:path w="6704217" h="6694109" extrusionOk="0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893763" y="733985"/>
            <a:ext cx="306846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04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2826328" y="2633308"/>
            <a:ext cx="594689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zh-TW" altLang="en-US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智慧鏡操作設計</a:t>
            </a:r>
          </a:p>
          <a:p>
            <a:pPr algn="r"/>
            <a:r>
              <a:rPr lang="en-US" altLang="zh-TW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&amp;</a:t>
            </a:r>
            <a:r>
              <a:rPr lang="zh-TW" altLang="en-US" sz="4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mo"/>
                <a:sym typeface="Arimo"/>
              </a:rPr>
              <a:t>介面功能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4198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24124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787050" y="2400475"/>
            <a:ext cx="41898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+mn-ea"/>
                <a:cs typeface="Arimo"/>
                <a:sym typeface="Arimo"/>
              </a:rPr>
              <a:t>希望提供使用者在梳化時也能夠同時獲取即時生活資訊，並且在出門之後也能夠安心打拼，由智慧鏡為使用者確保居家的安全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00" y="2475709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588" y="3600359"/>
            <a:ext cx="1228475" cy="12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6849" y="3564383"/>
            <a:ext cx="1519350" cy="15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838" y="2504959"/>
            <a:ext cx="1460850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7100" y="2572084"/>
            <a:ext cx="1326625" cy="13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342075" y="2256834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9530788" y="3345497"/>
            <a:ext cx="108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0778554" y="2256834"/>
            <a:ext cx="1278325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  <a:endParaRPr dirty="0"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9495" y="5535198"/>
            <a:ext cx="2481463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4154" y="5006616"/>
            <a:ext cx="1460850" cy="1503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6A740E9B-CAE2-4C7B-BBBA-E2DC902FE185}"/>
              </a:ext>
            </a:extLst>
          </p:cNvPr>
          <p:cNvGrpSpPr/>
          <p:nvPr/>
        </p:nvGrpSpPr>
        <p:grpSpPr>
          <a:xfrm>
            <a:off x="1185709" y="1598410"/>
            <a:ext cx="2979662" cy="720080"/>
            <a:chOff x="395493" y="1797218"/>
            <a:chExt cx="2979662" cy="720080"/>
          </a:xfrm>
        </p:grpSpPr>
        <p:cxnSp>
          <p:nvCxnSpPr>
            <p:cNvPr id="59" name="Google Shape;95;p4">
              <a:extLst>
                <a:ext uri="{FF2B5EF4-FFF2-40B4-BE49-F238E27FC236}">
                  <a16:creationId xmlns:a16="http://schemas.microsoft.com/office/drawing/2014/main" id="{B31874EF-8B68-4396-854F-9A12C3B2E012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0826267-A6A0-4F9F-A67B-EFA6AAAE92D8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>
                  <a:latin typeface="+mn-ea"/>
                </a:rPr>
                <a:t>設計概念</a:t>
              </a:r>
              <a:endParaRPr lang="en-US" sz="2800" b="1" dirty="0">
                <a:latin typeface="+mn-ea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1388CB2-CDC0-4383-A76B-7441E10658F7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6B250A35-F2A6-4830-947F-640B74EDE4F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14C2B4DE-7F12-4FF5-8C73-15F9673F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4" name="Freeform 51">
                <a:extLst>
                  <a:ext uri="{FF2B5EF4-FFF2-40B4-BE49-F238E27FC236}">
                    <a16:creationId xmlns:a16="http://schemas.microsoft.com/office/drawing/2014/main" id="{254E39BD-EF1E-4264-B3D9-0576B7903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cxnSp>
        <p:nvCxnSpPr>
          <p:cNvPr id="66" name="Google Shape;95;p4">
            <a:extLst>
              <a:ext uri="{FF2B5EF4-FFF2-40B4-BE49-F238E27FC236}">
                <a16:creationId xmlns:a16="http://schemas.microsoft.com/office/drawing/2014/main" id="{74D3CF9C-4656-4D14-A760-4AFEA89B6AD1}"/>
              </a:ext>
            </a:extLst>
          </p:cNvPr>
          <p:cNvCxnSpPr>
            <a:cxnSpLocks/>
          </p:cNvCxnSpPr>
          <p:nvPr/>
        </p:nvCxnSpPr>
        <p:spPr>
          <a:xfrm>
            <a:off x="5784844" y="2300243"/>
            <a:ext cx="374594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9EC5CAF-C898-4E0B-9BE6-AA12CD39452D}"/>
              </a:ext>
            </a:extLst>
          </p:cNvPr>
          <p:cNvSpPr txBox="1"/>
          <p:nvPr/>
        </p:nvSpPr>
        <p:spPr>
          <a:xfrm>
            <a:off x="6279059" y="1733047"/>
            <a:ext cx="38087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b="1" dirty="0">
                <a:latin typeface="+mn-ea"/>
              </a:rPr>
              <a:t>使用技術</a:t>
            </a:r>
            <a:r>
              <a:rPr lang="en-US" altLang="zh-TW" sz="2800" b="1" dirty="0">
                <a:latin typeface="+mn-ea"/>
              </a:rPr>
              <a:t>&amp;</a:t>
            </a:r>
            <a:r>
              <a:rPr lang="zh-TW" altLang="en-US" sz="2800" b="1" dirty="0">
                <a:latin typeface="+mn-ea"/>
              </a:rPr>
              <a:t>工具套件</a:t>
            </a:r>
            <a:endParaRPr lang="en-US" sz="2800" b="1" dirty="0">
              <a:latin typeface="+mn-ea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19FFA836-0A4E-445F-8220-87213873429F}"/>
              </a:ext>
            </a:extLst>
          </p:cNvPr>
          <p:cNvSpPr/>
          <p:nvPr/>
        </p:nvSpPr>
        <p:spPr>
          <a:xfrm>
            <a:off x="5360582" y="1598410"/>
            <a:ext cx="720080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5E455D7-B82E-40AD-80ED-8065D7D7A491}"/>
              </a:ext>
            </a:extLst>
          </p:cNvPr>
          <p:cNvGrpSpPr/>
          <p:nvPr/>
        </p:nvGrpSpPr>
        <p:grpSpPr>
          <a:xfrm>
            <a:off x="5534927" y="1779541"/>
            <a:ext cx="389870" cy="390050"/>
            <a:chOff x="5742274" y="7652280"/>
            <a:chExt cx="2973037" cy="2974413"/>
          </a:xfrm>
          <a:solidFill>
            <a:schemeClr val="bg1"/>
          </a:solidFill>
        </p:grpSpPr>
        <p:sp>
          <p:nvSpPr>
            <p:cNvPr id="70" name="手繪多邊形 69">
              <a:extLst>
                <a:ext uri="{FF2B5EF4-FFF2-40B4-BE49-F238E27FC236}">
                  <a16:creationId xmlns:a16="http://schemas.microsoft.com/office/drawing/2014/main" id="{D6E0242C-4A80-430B-BC26-85CD54C55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74" y="7652280"/>
              <a:ext cx="2970879" cy="2970827"/>
            </a:xfrm>
            <a:custGeom>
              <a:avLst/>
              <a:gdLst>
                <a:gd name="connsiteX0" fmla="*/ 329095 w 4022456"/>
                <a:gd name="connsiteY0" fmla="*/ 3555753 h 4022385"/>
                <a:gd name="connsiteX1" fmla="*/ 207868 w 4022456"/>
                <a:gd name="connsiteY1" fmla="*/ 3663395 h 4022385"/>
                <a:gd name="connsiteX2" fmla="*/ 301675 w 4022456"/>
                <a:gd name="connsiteY2" fmla="*/ 3809557 h 4022385"/>
                <a:gd name="connsiteX3" fmla="*/ 395121 w 4022456"/>
                <a:gd name="connsiteY3" fmla="*/ 3792997 h 4022385"/>
                <a:gd name="connsiteX4" fmla="*/ 458260 w 4022456"/>
                <a:gd name="connsiteY4" fmla="*/ 3690035 h 4022385"/>
                <a:gd name="connsiteX5" fmla="*/ 329095 w 4022456"/>
                <a:gd name="connsiteY5" fmla="*/ 3555753 h 4022385"/>
                <a:gd name="connsiteX6" fmla="*/ 3316743 w 4022456"/>
                <a:gd name="connsiteY6" fmla="*/ 805 h 4022385"/>
                <a:gd name="connsiteX7" fmla="*/ 3488123 w 4022456"/>
                <a:gd name="connsiteY7" fmla="*/ 14351 h 4022385"/>
                <a:gd name="connsiteX8" fmla="*/ 3546450 w 4022456"/>
                <a:gd name="connsiteY8" fmla="*/ 38113 h 4022385"/>
                <a:gd name="connsiteX9" fmla="*/ 3353467 w 4022456"/>
                <a:gd name="connsiteY9" fmla="*/ 238655 h 4022385"/>
                <a:gd name="connsiteX10" fmla="*/ 3160484 w 4022456"/>
                <a:gd name="connsiteY10" fmla="*/ 445317 h 4022385"/>
                <a:gd name="connsiteX11" fmla="*/ 3216651 w 4022456"/>
                <a:gd name="connsiteY11" fmla="*/ 661339 h 4022385"/>
                <a:gd name="connsiteX12" fmla="*/ 3231412 w 4022456"/>
                <a:gd name="connsiteY12" fmla="*/ 728667 h 4022385"/>
                <a:gd name="connsiteX13" fmla="*/ 3338345 w 4022456"/>
                <a:gd name="connsiteY13" fmla="*/ 792393 h 4022385"/>
                <a:gd name="connsiteX14" fmla="*/ 3571293 w 4022456"/>
                <a:gd name="connsiteY14" fmla="*/ 852881 h 4022385"/>
                <a:gd name="connsiteX15" fmla="*/ 3776877 w 4022456"/>
                <a:gd name="connsiteY15" fmla="*/ 657739 h 4022385"/>
                <a:gd name="connsiteX16" fmla="*/ 3983902 w 4022456"/>
                <a:gd name="connsiteY16" fmla="*/ 473399 h 4022385"/>
                <a:gd name="connsiteX17" fmla="*/ 4020626 w 4022456"/>
                <a:gd name="connsiteY17" fmla="*/ 643337 h 4022385"/>
                <a:gd name="connsiteX18" fmla="*/ 3976701 w 4022456"/>
                <a:gd name="connsiteY18" fmla="*/ 909047 h 4022385"/>
                <a:gd name="connsiteX19" fmla="*/ 3511526 w 4022456"/>
                <a:gd name="connsiteY19" fmla="*/ 1336051 h 4022385"/>
                <a:gd name="connsiteX20" fmla="*/ 3226372 w 4022456"/>
                <a:gd name="connsiteY20" fmla="*/ 1347933 h 4022385"/>
                <a:gd name="connsiteX21" fmla="*/ 3155443 w 4022456"/>
                <a:gd name="connsiteY21" fmla="*/ 1340013 h 4022385"/>
                <a:gd name="connsiteX22" fmla="*/ 1870091 w 4022456"/>
                <a:gd name="connsiteY22" fmla="*/ 2626429 h 4022385"/>
                <a:gd name="connsiteX23" fmla="*/ 536132 w 4022456"/>
                <a:gd name="connsiteY23" fmla="*/ 3948491 h 4022385"/>
                <a:gd name="connsiteX24" fmla="*/ 227935 w 4022456"/>
                <a:gd name="connsiteY24" fmla="*/ 4008257 h 4022385"/>
                <a:gd name="connsiteX25" fmla="*/ 23071 w 4022456"/>
                <a:gd name="connsiteY25" fmla="*/ 3820317 h 4022385"/>
                <a:gd name="connsiteX26" fmla="*/ 29552 w 4022456"/>
                <a:gd name="connsiteY26" fmla="*/ 3540567 h 4022385"/>
                <a:gd name="connsiteX27" fmla="*/ 1360630 w 4022456"/>
                <a:gd name="connsiteY27" fmla="*/ 2181423 h 4022385"/>
                <a:gd name="connsiteX28" fmla="*/ 2667585 w 4022456"/>
                <a:gd name="connsiteY28" fmla="*/ 873043 h 4022385"/>
                <a:gd name="connsiteX29" fmla="*/ 2668305 w 4022456"/>
                <a:gd name="connsiteY29" fmla="*/ 703105 h 4022385"/>
                <a:gd name="connsiteX30" fmla="*/ 2734193 w 4022456"/>
                <a:gd name="connsiteY30" fmla="*/ 372229 h 4022385"/>
                <a:gd name="connsiteX31" fmla="*/ 3139962 w 4022456"/>
                <a:gd name="connsiteY31" fmla="*/ 29113 h 4022385"/>
                <a:gd name="connsiteX32" fmla="*/ 3316743 w 4022456"/>
                <a:gd name="connsiteY32" fmla="*/ 805 h 402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22456" h="4022385">
                  <a:moveTo>
                    <a:pt x="329095" y="3555753"/>
                  </a:moveTo>
                  <a:cubicBezTo>
                    <a:pt x="285800" y="3555753"/>
                    <a:pt x="216527" y="3617315"/>
                    <a:pt x="207868" y="3663395"/>
                  </a:cubicBezTo>
                  <a:cubicBezTo>
                    <a:pt x="196322" y="3724597"/>
                    <a:pt x="238896" y="3790837"/>
                    <a:pt x="301675" y="3809557"/>
                  </a:cubicBezTo>
                  <a:cubicBezTo>
                    <a:pt x="334507" y="3819279"/>
                    <a:pt x="360845" y="3814597"/>
                    <a:pt x="395121" y="3792997"/>
                  </a:cubicBezTo>
                  <a:cubicBezTo>
                    <a:pt x="425067" y="3774277"/>
                    <a:pt x="458260" y="3720277"/>
                    <a:pt x="458260" y="3690035"/>
                  </a:cubicBezTo>
                  <a:cubicBezTo>
                    <a:pt x="458260" y="3623435"/>
                    <a:pt x="393317" y="3555753"/>
                    <a:pt x="329095" y="3555753"/>
                  </a:cubicBezTo>
                  <a:close/>
                  <a:moveTo>
                    <a:pt x="3316743" y="805"/>
                  </a:moveTo>
                  <a:cubicBezTo>
                    <a:pt x="3382090" y="-1941"/>
                    <a:pt x="3446538" y="2289"/>
                    <a:pt x="3488123" y="14351"/>
                  </a:cubicBezTo>
                  <a:cubicBezTo>
                    <a:pt x="3520167" y="23711"/>
                    <a:pt x="3546450" y="34513"/>
                    <a:pt x="3546450" y="38113"/>
                  </a:cubicBezTo>
                  <a:cubicBezTo>
                    <a:pt x="3546450" y="41713"/>
                    <a:pt x="3459680" y="131723"/>
                    <a:pt x="3353467" y="238655"/>
                  </a:cubicBezTo>
                  <a:cubicBezTo>
                    <a:pt x="3247254" y="345225"/>
                    <a:pt x="3160484" y="438475"/>
                    <a:pt x="3160484" y="445317"/>
                  </a:cubicBezTo>
                  <a:cubicBezTo>
                    <a:pt x="3160484" y="460079"/>
                    <a:pt x="3194328" y="589693"/>
                    <a:pt x="3216651" y="661339"/>
                  </a:cubicBezTo>
                  <a:cubicBezTo>
                    <a:pt x="3224932" y="687263"/>
                    <a:pt x="3231412" y="717505"/>
                    <a:pt x="3231412" y="728667"/>
                  </a:cubicBezTo>
                  <a:cubicBezTo>
                    <a:pt x="3231412" y="758191"/>
                    <a:pt x="3247974" y="767911"/>
                    <a:pt x="3338345" y="792393"/>
                  </a:cubicBezTo>
                  <a:cubicBezTo>
                    <a:pt x="3531688" y="844599"/>
                    <a:pt x="3562292" y="852521"/>
                    <a:pt x="3571293" y="852881"/>
                  </a:cubicBezTo>
                  <a:cubicBezTo>
                    <a:pt x="3576693" y="852881"/>
                    <a:pt x="3669224" y="765031"/>
                    <a:pt x="3776877" y="657739"/>
                  </a:cubicBezTo>
                  <a:cubicBezTo>
                    <a:pt x="3912973" y="522365"/>
                    <a:pt x="3976341" y="465839"/>
                    <a:pt x="3983902" y="473399"/>
                  </a:cubicBezTo>
                  <a:cubicBezTo>
                    <a:pt x="3994343" y="483841"/>
                    <a:pt x="4009465" y="552969"/>
                    <a:pt x="4020626" y="643337"/>
                  </a:cubicBezTo>
                  <a:cubicBezTo>
                    <a:pt x="4028547" y="704185"/>
                    <a:pt x="4010185" y="814357"/>
                    <a:pt x="3976701" y="909047"/>
                  </a:cubicBezTo>
                  <a:cubicBezTo>
                    <a:pt x="3901452" y="1121829"/>
                    <a:pt x="3730432" y="1278805"/>
                    <a:pt x="3511526" y="1336051"/>
                  </a:cubicBezTo>
                  <a:cubicBezTo>
                    <a:pt x="3441677" y="1354053"/>
                    <a:pt x="3325744" y="1359095"/>
                    <a:pt x="3226372" y="1347933"/>
                  </a:cubicBezTo>
                  <a:lnTo>
                    <a:pt x="3155443" y="1340013"/>
                  </a:lnTo>
                  <a:lnTo>
                    <a:pt x="1870091" y="2626429"/>
                  </a:lnTo>
                  <a:cubicBezTo>
                    <a:pt x="1162966" y="3333905"/>
                    <a:pt x="562775" y="3928689"/>
                    <a:pt x="536132" y="3948491"/>
                  </a:cubicBezTo>
                  <a:cubicBezTo>
                    <a:pt x="442881" y="4017619"/>
                    <a:pt x="328747" y="4039941"/>
                    <a:pt x="227935" y="4008257"/>
                  </a:cubicBezTo>
                  <a:cubicBezTo>
                    <a:pt x="133604" y="3978375"/>
                    <a:pt x="65916" y="3916087"/>
                    <a:pt x="23071" y="3820317"/>
                  </a:cubicBezTo>
                  <a:cubicBezTo>
                    <a:pt x="-10053" y="3745429"/>
                    <a:pt x="-7172" y="3617975"/>
                    <a:pt x="29552" y="3540567"/>
                  </a:cubicBezTo>
                  <a:cubicBezTo>
                    <a:pt x="49354" y="3499523"/>
                    <a:pt x="303904" y="3239575"/>
                    <a:pt x="1360630" y="2181423"/>
                  </a:cubicBezTo>
                  <a:lnTo>
                    <a:pt x="2667585" y="873043"/>
                  </a:lnTo>
                  <a:lnTo>
                    <a:pt x="2668305" y="703105"/>
                  </a:lnTo>
                  <a:cubicBezTo>
                    <a:pt x="2669026" y="518405"/>
                    <a:pt x="2674786" y="489961"/>
                    <a:pt x="2734193" y="372229"/>
                  </a:cubicBezTo>
                  <a:cubicBezTo>
                    <a:pt x="2819883" y="203011"/>
                    <a:pt x="2944818" y="97159"/>
                    <a:pt x="3139962" y="29113"/>
                  </a:cubicBezTo>
                  <a:cubicBezTo>
                    <a:pt x="3185147" y="13271"/>
                    <a:pt x="3251395" y="3549"/>
                    <a:pt x="3316743" y="8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84B52790-A768-4D99-BA26-3732F74AF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951" y="9243161"/>
              <a:ext cx="1382360" cy="1383532"/>
            </a:xfrm>
            <a:custGeom>
              <a:avLst/>
              <a:gdLst>
                <a:gd name="T0" fmla="*/ 3957 w 5201"/>
                <a:gd name="T1" fmla="*/ 5152 h 5200"/>
                <a:gd name="T2" fmla="*/ 1772 w 5201"/>
                <a:gd name="T3" fmla="*/ 3193 h 5200"/>
                <a:gd name="T4" fmla="*/ 36 w 5201"/>
                <a:gd name="T5" fmla="*/ 1366 h 5200"/>
                <a:gd name="T6" fmla="*/ 1369 w 5201"/>
                <a:gd name="T7" fmla="*/ 33 h 5200"/>
                <a:gd name="T8" fmla="*/ 3219 w 5201"/>
                <a:gd name="T9" fmla="*/ 1800 h 5200"/>
                <a:gd name="T10" fmla="*/ 5171 w 5201"/>
                <a:gd name="T11" fmla="*/ 4014 h 5200"/>
                <a:gd name="T12" fmla="*/ 5170 w 5201"/>
                <a:gd name="T13" fmla="*/ 4339 h 5200"/>
                <a:gd name="T14" fmla="*/ 4425 w 5201"/>
                <a:gd name="T15" fmla="*/ 5151 h 5200"/>
                <a:gd name="T16" fmla="*/ 3957 w 5201"/>
                <a:gd name="T17" fmla="*/ 5152 h 5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1" h="5200">
                  <a:moveTo>
                    <a:pt x="3957" y="5152"/>
                  </a:moveTo>
                  <a:cubicBezTo>
                    <a:pt x="3646" y="5066"/>
                    <a:pt x="3608" y="5031"/>
                    <a:pt x="1772" y="3193"/>
                  </a:cubicBezTo>
                  <a:cubicBezTo>
                    <a:pt x="160" y="1578"/>
                    <a:pt x="0" y="1410"/>
                    <a:pt x="36" y="1366"/>
                  </a:cubicBezTo>
                  <a:cubicBezTo>
                    <a:pt x="88" y="1304"/>
                    <a:pt x="1308" y="83"/>
                    <a:pt x="1369" y="33"/>
                  </a:cubicBezTo>
                  <a:cubicBezTo>
                    <a:pt x="1408" y="0"/>
                    <a:pt x="1633" y="214"/>
                    <a:pt x="3219" y="1800"/>
                  </a:cubicBezTo>
                  <a:cubicBezTo>
                    <a:pt x="5129" y="3710"/>
                    <a:pt x="5091" y="3666"/>
                    <a:pt x="5171" y="4014"/>
                  </a:cubicBezTo>
                  <a:cubicBezTo>
                    <a:pt x="5201" y="4149"/>
                    <a:pt x="5201" y="4204"/>
                    <a:pt x="5170" y="4339"/>
                  </a:cubicBezTo>
                  <a:cubicBezTo>
                    <a:pt x="5069" y="4777"/>
                    <a:pt x="4820" y="5048"/>
                    <a:pt x="4425" y="5151"/>
                  </a:cubicBezTo>
                  <a:cubicBezTo>
                    <a:pt x="4236" y="5200"/>
                    <a:pt x="4130" y="5200"/>
                    <a:pt x="3957" y="515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D3083A39-C55D-4E73-97D1-364B338A8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092" y="7659133"/>
              <a:ext cx="1227593" cy="1222903"/>
            </a:xfrm>
            <a:custGeom>
              <a:avLst/>
              <a:gdLst>
                <a:gd name="T0" fmla="*/ 2921 w 4613"/>
                <a:gd name="T1" fmla="*/ 3274 h 4600"/>
                <a:gd name="T2" fmla="*/ 1577 w 4613"/>
                <a:gd name="T3" fmla="*/ 1947 h 4600"/>
                <a:gd name="T4" fmla="*/ 921 w 4613"/>
                <a:gd name="T5" fmla="*/ 1583 h 4600"/>
                <a:gd name="T6" fmla="*/ 0 w 4613"/>
                <a:gd name="T7" fmla="*/ 418 h 4600"/>
                <a:gd name="T8" fmla="*/ 420 w 4613"/>
                <a:gd name="T9" fmla="*/ 0 h 4600"/>
                <a:gd name="T10" fmla="*/ 1570 w 4613"/>
                <a:gd name="T11" fmla="*/ 907 h 4600"/>
                <a:gd name="T12" fmla="*/ 1805 w 4613"/>
                <a:gd name="T13" fmla="*/ 1298 h 4600"/>
                <a:gd name="T14" fmla="*/ 1980 w 4613"/>
                <a:gd name="T15" fmla="*/ 1623 h 4600"/>
                <a:gd name="T16" fmla="*/ 3296 w 4613"/>
                <a:gd name="T17" fmla="*/ 2942 h 4600"/>
                <a:gd name="T18" fmla="*/ 4613 w 4613"/>
                <a:gd name="T19" fmla="*/ 4261 h 4600"/>
                <a:gd name="T20" fmla="*/ 4445 w 4613"/>
                <a:gd name="T21" fmla="*/ 4431 h 4600"/>
                <a:gd name="T22" fmla="*/ 4263 w 4613"/>
                <a:gd name="T23" fmla="*/ 4600 h 4600"/>
                <a:gd name="T24" fmla="*/ 2921 w 4613"/>
                <a:gd name="T25" fmla="*/ 3274 h 4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3" h="4600">
                  <a:moveTo>
                    <a:pt x="2921" y="3274"/>
                  </a:moveTo>
                  <a:cubicBezTo>
                    <a:pt x="2191" y="2544"/>
                    <a:pt x="1586" y="1947"/>
                    <a:pt x="1577" y="1947"/>
                  </a:cubicBezTo>
                  <a:cubicBezTo>
                    <a:pt x="1548" y="1947"/>
                    <a:pt x="975" y="1630"/>
                    <a:pt x="921" y="1583"/>
                  </a:cubicBezTo>
                  <a:cubicBezTo>
                    <a:pt x="825" y="1502"/>
                    <a:pt x="0" y="457"/>
                    <a:pt x="0" y="418"/>
                  </a:cubicBezTo>
                  <a:cubicBezTo>
                    <a:pt x="0" y="368"/>
                    <a:pt x="370" y="0"/>
                    <a:pt x="420" y="0"/>
                  </a:cubicBezTo>
                  <a:cubicBezTo>
                    <a:pt x="460" y="0"/>
                    <a:pt x="1468" y="795"/>
                    <a:pt x="1570" y="907"/>
                  </a:cubicBezTo>
                  <a:cubicBezTo>
                    <a:pt x="1603" y="944"/>
                    <a:pt x="1709" y="1120"/>
                    <a:pt x="1805" y="1298"/>
                  </a:cubicBezTo>
                  <a:lnTo>
                    <a:pt x="1980" y="1623"/>
                  </a:lnTo>
                  <a:lnTo>
                    <a:pt x="3296" y="2942"/>
                  </a:lnTo>
                  <a:lnTo>
                    <a:pt x="4613" y="4261"/>
                  </a:lnTo>
                  <a:lnTo>
                    <a:pt x="4445" y="4431"/>
                  </a:lnTo>
                  <a:cubicBezTo>
                    <a:pt x="4353" y="4524"/>
                    <a:pt x="4271" y="4600"/>
                    <a:pt x="4263" y="4600"/>
                  </a:cubicBezTo>
                  <a:cubicBezTo>
                    <a:pt x="4255" y="4600"/>
                    <a:pt x="3651" y="4003"/>
                    <a:pt x="2921" y="327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3B5204F-CBF4-405C-B9E8-6E16EC3DB9C6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1" name="平行四边形 2">
              <a:extLst>
                <a:ext uri="{FF2B5EF4-FFF2-40B4-BE49-F238E27FC236}">
                  <a16:creationId xmlns:a16="http://schemas.microsoft.com/office/drawing/2014/main" id="{A22BCD71-7070-4520-80AD-62BE9D304EF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平行四边形 2">
              <a:extLst>
                <a:ext uri="{FF2B5EF4-FFF2-40B4-BE49-F238E27FC236}">
                  <a16:creationId xmlns:a16="http://schemas.microsoft.com/office/drawing/2014/main" id="{29989761-F5B3-40B9-9E48-90D2602092BA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BF6214F-C34F-4D0F-80F8-063C70C7689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16A6918C-E1F0-471C-8766-ADC1D40F46A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EDA61B7-4532-4DCF-BFAE-2B9C0DBFEFE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C225703-11E5-42DF-9837-06B4109CD10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DF009C8A-FF79-47F4-B619-085F0454915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id="{0ADC47A7-879D-499D-9190-909BAE8277C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ABF75112-3291-4CE4-AFF5-3B95AFEFAC4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線接點 79">
                  <a:extLst>
                    <a:ext uri="{FF2B5EF4-FFF2-40B4-BE49-F238E27FC236}">
                      <a16:creationId xmlns:a16="http://schemas.microsoft.com/office/drawing/2014/main" id="{444F5EC3-5F16-4DF4-A5FB-3A8B1526819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3159791A-6FE1-4D00-924B-AD85F32B6C7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文本框 17">
              <a:extLst>
                <a:ext uri="{FF2B5EF4-FFF2-40B4-BE49-F238E27FC236}">
                  <a16:creationId xmlns:a16="http://schemas.microsoft.com/office/drawing/2014/main" id="{A99B2391-5857-4A00-96D3-404E2B30D53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智慧鏡操作</a:t>
              </a:r>
              <a:r>
                <a:rPr lang="en-US" altLang="zh-TW" sz="3200" b="1" dirty="0">
                  <a:solidFill>
                    <a:schemeClr val="bg1"/>
                  </a:solidFill>
                </a:rPr>
                <a:t>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功能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直線接點 47">
              <a:extLst>
                <a:ext uri="{FF2B5EF4-FFF2-40B4-BE49-F238E27FC236}">
                  <a16:creationId xmlns:a16="http://schemas.microsoft.com/office/drawing/2014/main" id="{89DF6C3D-6E29-4377-81E2-F12E8492C75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8065D3DA-2A4F-42CF-AED0-94731183D85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99C2BBE-56F8-4696-B61E-8C7008DD3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55" y="5242817"/>
            <a:ext cx="1712144" cy="1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596650" y="2789400"/>
            <a:ext cx="14580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682250" y="2383025"/>
            <a:ext cx="1128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產品編號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196073" y="2618124"/>
            <a:ext cx="1731900" cy="3510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838" y="2127125"/>
            <a:ext cx="1969800" cy="19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106720" y="2127125"/>
            <a:ext cx="1969799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WebSocket連線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350" y="2127127"/>
            <a:ext cx="1731900" cy="173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499125" y="2542175"/>
            <a:ext cx="1842600" cy="3459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8205875" y="1809750"/>
            <a:ext cx="242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使用產品編號為參數呼叫DB</a:t>
            </a:r>
            <a:r>
              <a:rPr lang="en-US" sz="1800" dirty="0">
                <a:latin typeface="+mn-ea"/>
                <a:cs typeface="Arimo"/>
                <a:sym typeface="Arimo"/>
              </a:rPr>
              <a:t> Server API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40" name="Google Shape;140;p5"/>
          <p:cNvSpPr/>
          <p:nvPr/>
        </p:nvSpPr>
        <p:spPr>
          <a:xfrm rot="10800000">
            <a:off x="8499125" y="3031950"/>
            <a:ext cx="1842600" cy="3510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1" name="Google Shape;141;p5"/>
          <p:cNvSpPr/>
          <p:nvPr/>
        </p:nvSpPr>
        <p:spPr>
          <a:xfrm rot="10800000">
            <a:off x="5179262" y="3134513"/>
            <a:ext cx="1731900" cy="34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368463" y="3449188"/>
            <a:ext cx="226651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回傳產品編號所綁定的使用者資訊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182455" y="3570279"/>
            <a:ext cx="173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向Client端推送網頁資訊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575" y="4696100"/>
            <a:ext cx="1969800" cy="1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538" y="4912625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6275675" y="5349450"/>
            <a:ext cx="1731900" cy="39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6298550" y="5831825"/>
            <a:ext cx="1969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偵測到的手勢</a:t>
            </a:r>
            <a:endParaRPr sz="180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+mn-ea"/>
                <a:cs typeface="Arimo"/>
                <a:sym typeface="Arimo"/>
              </a:rPr>
              <a:t>呼叫相對應API</a:t>
            </a:r>
            <a:endParaRPr sz="1800">
              <a:latin typeface="+mn-ea"/>
              <a:cs typeface="Arimo"/>
              <a:sym typeface="Arimo"/>
            </a:endParaRPr>
          </a:p>
        </p:txBody>
      </p:sp>
      <p:sp>
        <p:nvSpPr>
          <p:cNvPr id="148" name="Google Shape;148;p5"/>
          <p:cNvSpPr/>
          <p:nvPr/>
        </p:nvSpPr>
        <p:spPr>
          <a:xfrm rot="-7435833">
            <a:off x="7555005" y="4357296"/>
            <a:ext cx="1030836" cy="4057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9" name="Google Shape;149;p5"/>
          <p:cNvSpPr/>
          <p:nvPr/>
        </p:nvSpPr>
        <p:spPr>
          <a:xfrm rot="10800000">
            <a:off x="2273013" y="5352150"/>
            <a:ext cx="1745400" cy="39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575" y="491535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2374888" y="5747238"/>
            <a:ext cx="16383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+mn-ea"/>
                <a:cs typeface="Arimo"/>
                <a:sym typeface="Arimo"/>
              </a:rPr>
              <a:t>開啟居家安全監控功能</a:t>
            </a:r>
            <a:endParaRPr sz="1800" dirty="0">
              <a:latin typeface="+mn-ea"/>
              <a:cs typeface="Arimo"/>
              <a:sym typeface="Arimo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3225" y="2178725"/>
            <a:ext cx="1842600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800" y="2383025"/>
            <a:ext cx="1638300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17ECB08-80C8-4D1F-9022-4B0FB611375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FF8F29F2-CCAF-4E5A-901A-0C32B10C4D8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8124C894-D0E8-47BC-AC3A-056AFF41F32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8DED4EFE-AEF0-4F9E-A55A-280F25BACB4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5F3FA5F-E6F0-428D-957C-9E02F113FC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F1F5D056-CE10-4C1F-B640-6DEB7A757C59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75A2CFA5-5903-43E1-AB34-ADD3DF267E8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60DDDC49-8617-4188-8B8B-0264689084F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A7333B45-3883-4585-A39A-D5C5D5A43085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1F27FCCA-48F8-455C-9076-9E4B328B6762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55" name="直線接點 54">
                  <a:extLst>
                    <a:ext uri="{FF2B5EF4-FFF2-40B4-BE49-F238E27FC236}">
                      <a16:creationId xmlns:a16="http://schemas.microsoft.com/office/drawing/2014/main" id="{DADC449A-8393-4804-88B8-CE5AD5C2FF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>
                  <a:extLst>
                    <a:ext uri="{FF2B5EF4-FFF2-40B4-BE49-F238E27FC236}">
                      <a16:creationId xmlns:a16="http://schemas.microsoft.com/office/drawing/2014/main" id="{C1297B7F-4336-4BF2-8108-F18F2DC4A0F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17">
              <a:extLst>
                <a:ext uri="{FF2B5EF4-FFF2-40B4-BE49-F238E27FC236}">
                  <a16:creationId xmlns:a16="http://schemas.microsoft.com/office/drawing/2014/main" id="{AD0E355C-7A7E-47B1-BD7F-0AEDF589F78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操作介面設計流程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0" name="直線接點 47">
              <a:extLst>
                <a:ext uri="{FF2B5EF4-FFF2-40B4-BE49-F238E27FC236}">
                  <a16:creationId xmlns:a16="http://schemas.microsoft.com/office/drawing/2014/main" id="{E56457D8-E107-4C23-B1CB-07EC06249E3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D1EAF2D4-C119-4E01-9341-A88AE8FEE9A6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006124" y="2765950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自選股價資訊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852197" y="4804765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月曆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006124" y="4804775"/>
            <a:ext cx="2750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+mn-ea"/>
                <a:cs typeface="Arimo"/>
                <a:sym typeface="Arimo"/>
              </a:rPr>
              <a:t>居家安全監控</a:t>
            </a:r>
            <a:endParaRPr sz="3000">
              <a:latin typeface="+mn-ea"/>
              <a:cs typeface="Arimo"/>
              <a:sym typeface="Arimo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852197" y="2765950"/>
            <a:ext cx="2502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n-ea"/>
                <a:cs typeface="Arimo"/>
                <a:sym typeface="Arimo"/>
              </a:rPr>
              <a:t>星座運勢</a:t>
            </a:r>
            <a:endParaRPr sz="3000" dirty="0">
              <a:latin typeface="+mn-ea"/>
              <a:cs typeface="Arimo"/>
              <a:sym typeface="Arimo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00" y="228435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2090800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20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950" y="4323175"/>
            <a:ext cx="1359200" cy="13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AAE1264E-EF3C-4899-B0D3-286512EA577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>
              <a:extLst>
                <a:ext uri="{FF2B5EF4-FFF2-40B4-BE49-F238E27FC236}">
                  <a16:creationId xmlns:a16="http://schemas.microsoft.com/office/drawing/2014/main" id="{B75E1C26-17BC-4FB8-B34E-81D007DABC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0" name="平行四边形 2">
              <a:extLst>
                <a:ext uri="{FF2B5EF4-FFF2-40B4-BE49-F238E27FC236}">
                  <a16:creationId xmlns:a16="http://schemas.microsoft.com/office/drawing/2014/main" id="{A6FAEF4B-9C6C-46F9-8A54-011EDB36ABC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EFC1E03-44F0-44E0-B621-AA71FD86E80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9F121DE-8F8A-4A7D-A0C0-CDA5200A7AF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98F5E3E1-7BD4-47E2-9CD6-8BE83F22C3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DAC0C1C3-EB30-45C7-B965-E7F2FD32B58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0F3C049F-BDB7-4E04-A438-27DB817D6F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6339602C-1C08-443E-970D-7D82EE350D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59AD3EC4-6C41-4102-B8BF-CDA382D1928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id="{3CCCB947-F752-45F2-A402-C89064DA3298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480D735F-D6AA-4D35-AED5-F6B906ED81C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0C9E9C42-428D-490B-AF40-9BFD9BE803E3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  <a:latin typeface="+mn-ea"/>
                </a:rPr>
                <a:t>功能簡介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6" name="直線接點 47">
              <a:extLst>
                <a:ext uri="{FF2B5EF4-FFF2-40B4-BE49-F238E27FC236}">
                  <a16:creationId xmlns:a16="http://schemas.microsoft.com/office/drawing/2014/main" id="{D4F5D68A-B7E3-4B04-BC2A-59D9B8047134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1FCA80C-B231-424E-8ADC-53209F66FD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5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8fbc0f16_1_104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7e8fbc0f16_1_104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7e8fbc0f16_1_104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nterface">
            <a:hlinkClick r:id="" action="ppaction://media"/>
            <a:extLst>
              <a:ext uri="{FF2B5EF4-FFF2-40B4-BE49-F238E27FC236}">
                <a16:creationId xmlns:a16="http://schemas.microsoft.com/office/drawing/2014/main" id="{7E4601B0-4A61-415F-9759-C4BC7B40C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72" y="1143524"/>
            <a:ext cx="10159068" cy="5714476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7D1AC04B-BFAB-44E5-ADF4-585FEA6FEA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E8149080-117C-47C4-82AB-72BCAFDA903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A9FD589B-82F8-43A4-80A4-7F5D5141C78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4200A615-3B50-4D14-BC82-8F98AFA1C3B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C422328-9309-4294-951D-F602D077957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633ADC9-D074-4D1D-999D-3543E519208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C815AA9E-577D-42EA-A7B1-5B4A006DD41B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5D57014E-07E3-4951-8155-8E852C454B5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438DB4C-54C7-4560-A436-C0410D859C88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C9D03526-A0B3-4549-BA97-3FF85705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8C2D9C58-0414-4DC3-B378-BBFB73050253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4F0BD30-2102-4B4E-99EC-853850344D5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BFE31866-2C9E-42B4-B4FC-E1E83400EBF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操作介面展示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4348DF63-6BBA-471B-8CCC-DAB322024D1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0B282267-2E63-41B2-AD2F-A786C062263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3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6838859">
            <a:off x="3847539" y="4246065"/>
            <a:ext cx="943328" cy="330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640417" y="2671101"/>
            <a:ext cx="1383600" cy="58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rot="-3867161">
            <a:off x="4275926" y="4343574"/>
            <a:ext cx="959290" cy="3562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>
            <a:off x="6235083" y="2147980"/>
            <a:ext cx="16464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rot="10800000">
            <a:off x="6211983" y="2559885"/>
            <a:ext cx="1669500" cy="28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925" y="4621199"/>
            <a:ext cx="2352450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 rot="1628321">
            <a:off x="6231479" y="3876679"/>
            <a:ext cx="2103932" cy="5848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400" y="1887550"/>
            <a:ext cx="2167200" cy="2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46" y="5127827"/>
            <a:ext cx="2884154" cy="1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138" y="5195092"/>
            <a:ext cx="1448625" cy="141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49" y="2123535"/>
            <a:ext cx="2299125" cy="188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888" y="1887538"/>
            <a:ext cx="3571875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DE13389E-3AC6-447C-989B-80A4755150FA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5797276-AE5A-4F0E-8ED9-C133F444008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1C3DDA32-7D88-489E-B272-5AB7E8AE59E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B4104CC-FC37-4860-9182-B4B2D3D4C78A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A8173CD-3881-4077-899B-3C5E07911BC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7008B8D0-DDFC-4DA3-B758-234F21F2A15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592EAB2-11D7-4BE7-981D-994D65376647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8D26A33-F143-4E59-B672-6CF20BE0B69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09B482F7-797F-4F10-BF24-EFFF846EC7E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AB528FB4-DEF5-434B-B34D-299E94052D5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34ACB28C-664A-4C34-A3D2-BA584C058B6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id="{64A56CA6-FA93-4D35-8F62-46222F840402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17">
              <a:extLst>
                <a:ext uri="{FF2B5EF4-FFF2-40B4-BE49-F238E27FC236}">
                  <a16:creationId xmlns:a16="http://schemas.microsoft.com/office/drawing/2014/main" id="{54A7CF86-4FE3-4777-AD7B-73607E7870A4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27550D04-F62E-4C17-8EAF-67C6775FE0D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E87EE988-A919-4999-84B7-C37DB7ACB5E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75" y="2017725"/>
            <a:ext cx="2344551" cy="37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75" y="1198950"/>
            <a:ext cx="2549899" cy="209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7"/>
          <p:cNvCxnSpPr/>
          <p:nvPr/>
        </p:nvCxnSpPr>
        <p:spPr>
          <a:xfrm>
            <a:off x="2517750" y="2368575"/>
            <a:ext cx="2569800" cy="4488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7"/>
          <p:cNvCxnSpPr/>
          <p:nvPr/>
        </p:nvCxnSpPr>
        <p:spPr>
          <a:xfrm>
            <a:off x="2517750" y="2569825"/>
            <a:ext cx="2802000" cy="371400"/>
          </a:xfrm>
          <a:prstGeom prst="bentConnector3">
            <a:avLst>
              <a:gd name="adj1" fmla="val 3757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7"/>
          <p:cNvCxnSpPr/>
          <p:nvPr/>
        </p:nvCxnSpPr>
        <p:spPr>
          <a:xfrm flipH="1">
            <a:off x="2533350" y="2879425"/>
            <a:ext cx="2631600" cy="712200"/>
          </a:xfrm>
          <a:prstGeom prst="bentConnector3">
            <a:avLst>
              <a:gd name="adj1" fmla="val 0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7"/>
          <p:cNvSpPr txBox="1"/>
          <p:nvPr/>
        </p:nvSpPr>
        <p:spPr>
          <a:xfrm>
            <a:off x="7672850" y="1532325"/>
            <a:ext cx="4396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+mn-ea"/>
                <a:cs typeface="Arimo"/>
                <a:sym typeface="Arimo"/>
              </a:rPr>
              <a:t>人體紅外線感測器</a:t>
            </a:r>
            <a:r>
              <a:rPr lang="en-US" sz="2400" dirty="0">
                <a:latin typeface="+mn-ea"/>
                <a:cs typeface="Arimo"/>
                <a:sym typeface="Arimo"/>
              </a:rPr>
              <a:t>   HC-SR501</a:t>
            </a:r>
            <a:endParaRPr sz="24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ea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ea"/>
                <a:cs typeface="Arimo"/>
                <a:sym typeface="Arimo"/>
              </a:rPr>
              <a:t>共有三個腳位，分別是+5V</a:t>
            </a:r>
            <a:r>
              <a:rPr lang="en-US" sz="2000" dirty="0">
                <a:solidFill>
                  <a:schemeClr val="dk1"/>
                </a:solidFill>
                <a:latin typeface="+mn-ea"/>
                <a:cs typeface="Arimo"/>
                <a:sym typeface="Arimo"/>
              </a:rPr>
              <a:t>、GND、電位訊號輸出</a:t>
            </a:r>
            <a:r>
              <a:rPr lang="en-US" sz="2000" dirty="0">
                <a:latin typeface="+mn-ea"/>
                <a:cs typeface="Arimo"/>
                <a:sym typeface="Arimo"/>
              </a:rPr>
              <a:t>，還有兩個可變電阻可供調整感測距離(3~7公尺)</a:t>
            </a:r>
            <a:r>
              <a:rPr lang="en-US" sz="2000" dirty="0" err="1">
                <a:latin typeface="+mn-ea"/>
                <a:cs typeface="Arimo"/>
                <a:sym typeface="Arimo"/>
              </a:rPr>
              <a:t>以及感應延時</a:t>
            </a:r>
            <a:r>
              <a:rPr lang="en-US" sz="2000" dirty="0">
                <a:latin typeface="+mn-ea"/>
                <a:cs typeface="Arimo"/>
                <a:sym typeface="Arimo"/>
              </a:rPr>
              <a:t>(5~300秒)。</a:t>
            </a:r>
            <a:endParaRPr sz="2000" dirty="0">
              <a:latin typeface="+mn-ea"/>
              <a:cs typeface="Arimo"/>
              <a:sym typeface="Arimo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2889275" y="1857725"/>
            <a:ext cx="603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+5V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2811875" y="2644850"/>
            <a:ext cx="758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GND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2807625" y="3653675"/>
            <a:ext cx="1213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mo"/>
                <a:ea typeface="Arimo"/>
                <a:cs typeface="Arimo"/>
                <a:sym typeface="Arimo"/>
              </a:rPr>
              <a:t>訊號輸出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5">
            <a:alphaModFix/>
          </a:blip>
          <a:srcRect t="16244" b="26009"/>
          <a:stretch/>
        </p:blipFill>
        <p:spPr>
          <a:xfrm>
            <a:off x="6690700" y="4307970"/>
            <a:ext cx="5501302" cy="2382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8816E64E-B22F-4479-9E68-545A63F5091D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1" name="平行四边形 2">
              <a:extLst>
                <a:ext uri="{FF2B5EF4-FFF2-40B4-BE49-F238E27FC236}">
                  <a16:creationId xmlns:a16="http://schemas.microsoft.com/office/drawing/2014/main" id="{939DF65F-057D-4A49-AD30-34ED182D247C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D5FC00D9-4EA4-41DF-A9F0-13E3E22F2E4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A87664D-05B6-4516-AD3C-42C3EE4691A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9C16D46A-91A7-4A12-9BC7-11A64226740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D6701C3F-21B8-4249-A8C3-ECA211DE55E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F7811A3-62E1-47C9-BB81-722E076414A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22C0CEDF-DF0D-4FC0-BD50-5693F411F4E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9785C41C-C4BA-4D2E-8FD3-0CE3ACD941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1BADC064-AE2C-4B4B-8120-97DDA350171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87F7D298-8642-4661-AF48-0B326E75949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09B4CDFA-7041-49AD-A582-7782602E71E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文本框 17">
              <a:extLst>
                <a:ext uri="{FF2B5EF4-FFF2-40B4-BE49-F238E27FC236}">
                  <a16:creationId xmlns:a16="http://schemas.microsoft.com/office/drawing/2014/main" id="{CB3B4853-D1D3-4C03-A180-F3AE2FA6E92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接線圖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接點 47">
              <a:extLst>
                <a:ext uri="{FF2B5EF4-FFF2-40B4-BE49-F238E27FC236}">
                  <a16:creationId xmlns:a16="http://schemas.microsoft.com/office/drawing/2014/main" id="{2AEFA908-38A0-4524-9AF5-14D366FBCDA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83785FDF-2145-4F8D-BADF-910A915E0DAD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4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8fbc0f16_1_35"/>
          <p:cNvSpPr/>
          <p:nvPr/>
        </p:nvSpPr>
        <p:spPr>
          <a:xfrm>
            <a:off x="2374899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e8fbc0f16_1_35"/>
          <p:cNvSpPr/>
          <p:nvPr/>
        </p:nvSpPr>
        <p:spPr>
          <a:xfrm>
            <a:off x="7424337" y="395035"/>
            <a:ext cx="1213500" cy="10173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e8fbc0f16_1_35"/>
          <p:cNvSpPr/>
          <p:nvPr/>
        </p:nvSpPr>
        <p:spPr>
          <a:xfrm>
            <a:off x="9213327" y="5094035"/>
            <a:ext cx="2103900" cy="17640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C3A8309-341F-4B5E-AB7E-A69EC95B04E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57CBC93D-E4B8-43CE-A8EA-D9B05C4B75B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508CC4DA-585C-41CB-AEED-64DC7268B01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1C43A00A-082D-4CBB-A188-2940032FE9D7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DCC14AD-4956-4B7F-846B-E18C50C3A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F20790A-78AB-4DB7-B53F-7C219D4474B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4B94F53-B98C-46F5-A596-85889E6494E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74FD7B04-17C5-4B62-B35E-C848F0C59F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B9BB129D-445D-43B6-A6D7-D9369CC7D2D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0B1CBA2D-2D20-4F33-A9EE-E6B949A97CD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6121A90-BB31-4F8D-91DE-6AC34641DC5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82FF1B42-1448-4CCA-9CAA-D15896159576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D9EFD397-2E19-4514-AAF3-C6B9B15102F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居家安全監控展示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B0CC5EC-A7B1-4209-B308-0BDE0368094A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0A976030-E6EE-4D68-86D4-FAAF1B9A2AE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detect">
            <a:hlinkClick r:id="" action="ppaction://media"/>
            <a:extLst>
              <a:ext uri="{FF2B5EF4-FFF2-40B4-BE49-F238E27FC236}">
                <a16:creationId xmlns:a16="http://schemas.microsoft.com/office/drawing/2014/main" id="{B7B0AC2A-03F8-43CD-95E9-F815E1D35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0024" y="1523839"/>
            <a:ext cx="8949830" cy="5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2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05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09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836200" y="2782675"/>
            <a:ext cx="36906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人臉辨識技術在目前已廣泛運用於，出入境、特定場所的出入、甚至是協助警方辦案。</a:t>
            </a:r>
            <a:endParaRPr lang="en-US" altLang="zh-TW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此次專題將運用人臉辨識技術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識別使用者，以實現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使用者在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Client端註冊與登入的功能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424275" y="2836975"/>
            <a:ext cx="40584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作業環境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程式語言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開發工具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 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         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V</a:t>
            </a:r>
            <a:r>
              <a:rPr lang="en-US" altLang="zh-TW" sz="2000" dirty="0"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Code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  </a:t>
            </a:r>
            <a:r>
              <a:rPr lang="en-US" sz="2000" dirty="0" err="1">
                <a:latin typeface="Microsoft Yahei"/>
                <a:ea typeface="Microsoft Yahei"/>
                <a:cs typeface="Microsoft Yahei"/>
                <a:sym typeface="Microsoft Yahei"/>
              </a:rPr>
              <a:t>Libary</a:t>
            </a:r>
            <a:r>
              <a:rPr 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 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6" name="python-logo.png" descr="python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02" y="3233385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91" y="2710636"/>
            <a:ext cx="1633588" cy="630182"/>
          </a:xfrm>
          <a:prstGeom prst="rect">
            <a:avLst/>
          </a:prstGeom>
        </p:spPr>
      </p:pic>
      <p:pic>
        <p:nvPicPr>
          <p:cNvPr id="28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02" y="4789349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32" y="4877972"/>
            <a:ext cx="1758696" cy="6961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34" y="3709604"/>
            <a:ext cx="1428571" cy="1428571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E756E03-06D0-4B3E-8052-F7D3614327A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2" name="平行四边形 2">
              <a:extLst>
                <a:ext uri="{FF2B5EF4-FFF2-40B4-BE49-F238E27FC236}">
                  <a16:creationId xmlns:a16="http://schemas.microsoft.com/office/drawing/2014/main" id="{29D112A5-E6FE-46F1-9A58-2087963131D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5A379262-35A5-49A5-BB42-C28192F508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A2FACD5A-5F2B-4D50-9A58-639E1DD04C00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67DA28A-4CC0-4ACF-BA94-2D0217A3189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1D8C5E59-59AE-4790-BEBC-D75EC59D58F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A4560F42-B3AA-4DB5-AA17-282F857B1C59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E613636E-98E8-4413-A671-8AC6892F7294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8EAF0DD3-D1ED-445B-A76A-F28A14EB0F1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6CF46937-C5E6-4240-8551-77934FFE8B2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0CCCE6B-36C6-42F9-8794-845BB9E1A44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FB92B052-F50A-45A0-9728-CDAA04B0322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6A3F8705-645D-4E9F-ABDD-629B598810F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人臉辨識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直線接點 47">
              <a:extLst>
                <a:ext uri="{FF2B5EF4-FFF2-40B4-BE49-F238E27FC236}">
                  <a16:creationId xmlns:a16="http://schemas.microsoft.com/office/drawing/2014/main" id="{C476530C-5AF0-4AE5-96BF-65B28A4B310D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19A5D42C-30F9-488A-A27A-D4F672D8F7F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9B918DD-4E89-468D-BA04-60606159CA3B}"/>
              </a:ext>
            </a:extLst>
          </p:cNvPr>
          <p:cNvGrpSpPr/>
          <p:nvPr/>
        </p:nvGrpSpPr>
        <p:grpSpPr>
          <a:xfrm>
            <a:off x="1895826" y="1968062"/>
            <a:ext cx="2979662" cy="720080"/>
            <a:chOff x="395493" y="1797218"/>
            <a:chExt cx="2979662" cy="720080"/>
          </a:xfrm>
        </p:grpSpPr>
        <p:cxnSp>
          <p:nvCxnSpPr>
            <p:cNvPr id="47" name="Google Shape;95;p4">
              <a:extLst>
                <a:ext uri="{FF2B5EF4-FFF2-40B4-BE49-F238E27FC236}">
                  <a16:creationId xmlns:a16="http://schemas.microsoft.com/office/drawing/2014/main" id="{24336D14-F245-4C96-85B3-B137D8B31FDE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D2E7D67B-831D-4791-92A9-B6B856E55469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DBAC7BAB-5B27-4727-8752-B380405F6086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D5502CB6-ECC9-48EF-9A68-1C0A25F98051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id="{C59E8381-130E-44DF-9459-A7B0342D4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CED804B-E98D-4F7F-9E0A-043F5988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1E699B1-F6B6-4FFA-A13F-3520A6DB19E1}"/>
              </a:ext>
            </a:extLst>
          </p:cNvPr>
          <p:cNvGrpSpPr/>
          <p:nvPr/>
        </p:nvGrpSpPr>
        <p:grpSpPr>
          <a:xfrm>
            <a:off x="7393665" y="1968062"/>
            <a:ext cx="2979662" cy="720080"/>
            <a:chOff x="4666589" y="1796622"/>
            <a:chExt cx="2979662" cy="720080"/>
          </a:xfrm>
        </p:grpSpPr>
        <p:cxnSp>
          <p:nvCxnSpPr>
            <p:cNvPr id="54" name="Google Shape;95;p4">
              <a:extLst>
                <a:ext uri="{FF2B5EF4-FFF2-40B4-BE49-F238E27FC236}">
                  <a16:creationId xmlns:a16="http://schemas.microsoft.com/office/drawing/2014/main" id="{712F2C5A-E235-4070-83F0-28F83971D3C1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4E79E01-82F0-46D3-B2CD-33774394FDB3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DB2C9E03-7FF5-4261-83C8-266E633F3AFC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8D08680-4B81-4FA2-B127-AB355C165571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58" name="手繪多邊形 69">
                <a:extLst>
                  <a:ext uri="{FF2B5EF4-FFF2-40B4-BE49-F238E27FC236}">
                    <a16:creationId xmlns:a16="http://schemas.microsoft.com/office/drawing/2014/main" id="{F789357F-5EA8-40CD-B726-9198A98A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F4940370-2114-4579-BA34-5C1593CB4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60" name="Freeform 37">
                <a:extLst>
                  <a:ext uri="{FF2B5EF4-FFF2-40B4-BE49-F238E27FC236}">
                    <a16:creationId xmlns:a16="http://schemas.microsoft.com/office/drawing/2014/main" id="{78164D07-DD0B-41E2-913A-FEA5E0184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1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54007" y="0"/>
            <a:ext cx="8030605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806876" y="0"/>
            <a:ext cx="1650735" cy="14097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539812" y="0"/>
            <a:ext cx="3554121" cy="6858000"/>
          </a:xfrm>
          <a:custGeom>
            <a:avLst/>
            <a:gdLst>
              <a:gd name="connsiteX0" fmla="*/ 4152952 w 4539361"/>
              <a:gd name="connsiteY0" fmla="*/ 0 h 6858000"/>
              <a:gd name="connsiteX1" fmla="*/ 4539361 w 4539361"/>
              <a:gd name="connsiteY1" fmla="*/ 0 h 6858000"/>
              <a:gd name="connsiteX2" fmla="*/ 2232038 w 4539361"/>
              <a:gd name="connsiteY2" fmla="*/ 2286000 h 6858000"/>
              <a:gd name="connsiteX3" fmla="*/ 4515543 w 4539361"/>
              <a:gd name="connsiteY3" fmla="*/ 4572000 h 6858000"/>
              <a:gd name="connsiteX4" fmla="*/ 4527452 w 4539361"/>
              <a:gd name="connsiteY4" fmla="*/ 4572000 h 6858000"/>
              <a:gd name="connsiteX5" fmla="*/ 2243947 w 4539361"/>
              <a:gd name="connsiteY5" fmla="*/ 6858000 h 6858000"/>
              <a:gd name="connsiteX6" fmla="*/ 1857538 w 4539361"/>
              <a:gd name="connsiteY6" fmla="*/ 6858000 h 6858000"/>
              <a:gd name="connsiteX7" fmla="*/ 4141043 w 4539361"/>
              <a:gd name="connsiteY7" fmla="*/ 4572000 h 6858000"/>
              <a:gd name="connsiteX8" fmla="*/ 4129134 w 4539361"/>
              <a:gd name="connsiteY8" fmla="*/ 4572000 h 6858000"/>
              <a:gd name="connsiteX9" fmla="*/ 1845629 w 4539361"/>
              <a:gd name="connsiteY9" fmla="*/ 2286000 h 6858000"/>
              <a:gd name="connsiteX10" fmla="*/ 3691544 w 4539361"/>
              <a:gd name="connsiteY10" fmla="*/ 0 h 6858000"/>
              <a:gd name="connsiteX11" fmla="*/ 4077953 w 4539361"/>
              <a:gd name="connsiteY11" fmla="*/ 0 h 6858000"/>
              <a:gd name="connsiteX12" fmla="*/ 1770630 w 4539361"/>
              <a:gd name="connsiteY12" fmla="*/ 2286000 h 6858000"/>
              <a:gd name="connsiteX13" fmla="*/ 4054135 w 4539361"/>
              <a:gd name="connsiteY13" fmla="*/ 4572000 h 6858000"/>
              <a:gd name="connsiteX14" fmla="*/ 4066044 w 4539361"/>
              <a:gd name="connsiteY14" fmla="*/ 4572000 h 6858000"/>
              <a:gd name="connsiteX15" fmla="*/ 1782539 w 4539361"/>
              <a:gd name="connsiteY15" fmla="*/ 6858000 h 6858000"/>
              <a:gd name="connsiteX16" fmla="*/ 1396130 w 4539361"/>
              <a:gd name="connsiteY16" fmla="*/ 6858000 h 6858000"/>
              <a:gd name="connsiteX17" fmla="*/ 3679635 w 4539361"/>
              <a:gd name="connsiteY17" fmla="*/ 4572000 h 6858000"/>
              <a:gd name="connsiteX18" fmla="*/ 3667726 w 4539361"/>
              <a:gd name="connsiteY18" fmla="*/ 4572000 h 6858000"/>
              <a:gd name="connsiteX19" fmla="*/ 1384221 w 4539361"/>
              <a:gd name="connsiteY19" fmla="*/ 2286000 h 6858000"/>
              <a:gd name="connsiteX20" fmla="*/ 3230137 w 4539361"/>
              <a:gd name="connsiteY20" fmla="*/ 0 h 6858000"/>
              <a:gd name="connsiteX21" fmla="*/ 3616546 w 4539361"/>
              <a:gd name="connsiteY21" fmla="*/ 0 h 6858000"/>
              <a:gd name="connsiteX22" fmla="*/ 1309223 w 4539361"/>
              <a:gd name="connsiteY22" fmla="*/ 2286000 h 6858000"/>
              <a:gd name="connsiteX23" fmla="*/ 3592728 w 4539361"/>
              <a:gd name="connsiteY23" fmla="*/ 4572000 h 6858000"/>
              <a:gd name="connsiteX24" fmla="*/ 3604637 w 4539361"/>
              <a:gd name="connsiteY24" fmla="*/ 4572000 h 6858000"/>
              <a:gd name="connsiteX25" fmla="*/ 1321132 w 4539361"/>
              <a:gd name="connsiteY25" fmla="*/ 6858000 h 6858000"/>
              <a:gd name="connsiteX26" fmla="*/ 934723 w 4539361"/>
              <a:gd name="connsiteY26" fmla="*/ 6858000 h 6858000"/>
              <a:gd name="connsiteX27" fmla="*/ 3218228 w 4539361"/>
              <a:gd name="connsiteY27" fmla="*/ 4572000 h 6858000"/>
              <a:gd name="connsiteX28" fmla="*/ 3206319 w 4539361"/>
              <a:gd name="connsiteY28" fmla="*/ 4572000 h 6858000"/>
              <a:gd name="connsiteX29" fmla="*/ 922814 w 4539361"/>
              <a:gd name="connsiteY29" fmla="*/ 2286000 h 6858000"/>
              <a:gd name="connsiteX30" fmla="*/ 2768730 w 4539361"/>
              <a:gd name="connsiteY30" fmla="*/ 0 h 6858000"/>
              <a:gd name="connsiteX31" fmla="*/ 3155139 w 4539361"/>
              <a:gd name="connsiteY31" fmla="*/ 0 h 6858000"/>
              <a:gd name="connsiteX32" fmla="*/ 847816 w 4539361"/>
              <a:gd name="connsiteY32" fmla="*/ 2286000 h 6858000"/>
              <a:gd name="connsiteX33" fmla="*/ 3131321 w 4539361"/>
              <a:gd name="connsiteY33" fmla="*/ 4572000 h 6858000"/>
              <a:gd name="connsiteX34" fmla="*/ 3143230 w 4539361"/>
              <a:gd name="connsiteY34" fmla="*/ 4572000 h 6858000"/>
              <a:gd name="connsiteX35" fmla="*/ 859725 w 4539361"/>
              <a:gd name="connsiteY35" fmla="*/ 6858000 h 6858000"/>
              <a:gd name="connsiteX36" fmla="*/ 473316 w 4539361"/>
              <a:gd name="connsiteY36" fmla="*/ 6858000 h 6858000"/>
              <a:gd name="connsiteX37" fmla="*/ 2756821 w 4539361"/>
              <a:gd name="connsiteY37" fmla="*/ 4572000 h 6858000"/>
              <a:gd name="connsiteX38" fmla="*/ 2744912 w 4539361"/>
              <a:gd name="connsiteY38" fmla="*/ 4572000 h 6858000"/>
              <a:gd name="connsiteX39" fmla="*/ 461407 w 4539361"/>
              <a:gd name="connsiteY39" fmla="*/ 2286000 h 6858000"/>
              <a:gd name="connsiteX40" fmla="*/ 2307323 w 4539361"/>
              <a:gd name="connsiteY40" fmla="*/ 0 h 6858000"/>
              <a:gd name="connsiteX41" fmla="*/ 2693732 w 4539361"/>
              <a:gd name="connsiteY41" fmla="*/ 0 h 6858000"/>
              <a:gd name="connsiteX42" fmla="*/ 386409 w 4539361"/>
              <a:gd name="connsiteY42" fmla="*/ 2286000 h 6858000"/>
              <a:gd name="connsiteX43" fmla="*/ 2669914 w 4539361"/>
              <a:gd name="connsiteY43" fmla="*/ 4572000 h 6858000"/>
              <a:gd name="connsiteX44" fmla="*/ 2681823 w 4539361"/>
              <a:gd name="connsiteY44" fmla="*/ 4572000 h 6858000"/>
              <a:gd name="connsiteX45" fmla="*/ 398318 w 4539361"/>
              <a:gd name="connsiteY45" fmla="*/ 6858000 h 6858000"/>
              <a:gd name="connsiteX46" fmla="*/ 11909 w 4539361"/>
              <a:gd name="connsiteY46" fmla="*/ 6858000 h 6858000"/>
              <a:gd name="connsiteX47" fmla="*/ 2295414 w 4539361"/>
              <a:gd name="connsiteY47" fmla="*/ 4572000 h 6858000"/>
              <a:gd name="connsiteX48" fmla="*/ 2283505 w 4539361"/>
              <a:gd name="connsiteY48" fmla="*/ 4572000 h 6858000"/>
              <a:gd name="connsiteX49" fmla="*/ 0 w 4539361"/>
              <a:gd name="connsiteY49" fmla="*/ 228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39361" h="6858000">
                <a:moveTo>
                  <a:pt x="4152952" y="0"/>
                </a:moveTo>
                <a:lnTo>
                  <a:pt x="4539361" y="0"/>
                </a:lnTo>
                <a:lnTo>
                  <a:pt x="2232038" y="2286000"/>
                </a:lnTo>
                <a:lnTo>
                  <a:pt x="4515543" y="4572000"/>
                </a:lnTo>
                <a:lnTo>
                  <a:pt x="4527452" y="4572000"/>
                </a:lnTo>
                <a:lnTo>
                  <a:pt x="2243947" y="6858000"/>
                </a:lnTo>
                <a:lnTo>
                  <a:pt x="1857538" y="6858000"/>
                </a:lnTo>
                <a:lnTo>
                  <a:pt x="4141043" y="4572000"/>
                </a:lnTo>
                <a:lnTo>
                  <a:pt x="4129134" y="4572000"/>
                </a:lnTo>
                <a:lnTo>
                  <a:pt x="1845629" y="2286000"/>
                </a:lnTo>
                <a:close/>
                <a:moveTo>
                  <a:pt x="3691544" y="0"/>
                </a:moveTo>
                <a:lnTo>
                  <a:pt x="4077953" y="0"/>
                </a:lnTo>
                <a:lnTo>
                  <a:pt x="1770630" y="2286000"/>
                </a:lnTo>
                <a:lnTo>
                  <a:pt x="4054135" y="4572000"/>
                </a:lnTo>
                <a:lnTo>
                  <a:pt x="4066044" y="4572000"/>
                </a:lnTo>
                <a:lnTo>
                  <a:pt x="1782539" y="6858000"/>
                </a:lnTo>
                <a:lnTo>
                  <a:pt x="1396130" y="6858000"/>
                </a:lnTo>
                <a:lnTo>
                  <a:pt x="3679635" y="4572000"/>
                </a:lnTo>
                <a:lnTo>
                  <a:pt x="3667726" y="4572000"/>
                </a:lnTo>
                <a:lnTo>
                  <a:pt x="1384221" y="2286000"/>
                </a:lnTo>
                <a:close/>
                <a:moveTo>
                  <a:pt x="3230137" y="0"/>
                </a:moveTo>
                <a:lnTo>
                  <a:pt x="3616546" y="0"/>
                </a:lnTo>
                <a:lnTo>
                  <a:pt x="1309223" y="2286000"/>
                </a:lnTo>
                <a:lnTo>
                  <a:pt x="3592728" y="4572000"/>
                </a:lnTo>
                <a:lnTo>
                  <a:pt x="3604637" y="4572000"/>
                </a:lnTo>
                <a:lnTo>
                  <a:pt x="1321132" y="6858000"/>
                </a:lnTo>
                <a:lnTo>
                  <a:pt x="934723" y="6858000"/>
                </a:lnTo>
                <a:lnTo>
                  <a:pt x="3218228" y="4572000"/>
                </a:lnTo>
                <a:lnTo>
                  <a:pt x="3206319" y="4572000"/>
                </a:lnTo>
                <a:lnTo>
                  <a:pt x="922814" y="2286000"/>
                </a:lnTo>
                <a:close/>
                <a:moveTo>
                  <a:pt x="2768730" y="0"/>
                </a:moveTo>
                <a:lnTo>
                  <a:pt x="3155139" y="0"/>
                </a:lnTo>
                <a:lnTo>
                  <a:pt x="847816" y="2286000"/>
                </a:lnTo>
                <a:lnTo>
                  <a:pt x="3131321" y="4572000"/>
                </a:lnTo>
                <a:lnTo>
                  <a:pt x="3143230" y="4572000"/>
                </a:lnTo>
                <a:lnTo>
                  <a:pt x="859725" y="6858000"/>
                </a:lnTo>
                <a:lnTo>
                  <a:pt x="473316" y="6858000"/>
                </a:lnTo>
                <a:lnTo>
                  <a:pt x="2756821" y="4572000"/>
                </a:lnTo>
                <a:lnTo>
                  <a:pt x="2744912" y="4572000"/>
                </a:lnTo>
                <a:lnTo>
                  <a:pt x="461407" y="2286000"/>
                </a:lnTo>
                <a:close/>
                <a:moveTo>
                  <a:pt x="2307323" y="0"/>
                </a:moveTo>
                <a:lnTo>
                  <a:pt x="2693732" y="0"/>
                </a:lnTo>
                <a:lnTo>
                  <a:pt x="386409" y="2286000"/>
                </a:lnTo>
                <a:lnTo>
                  <a:pt x="2669914" y="4572000"/>
                </a:lnTo>
                <a:lnTo>
                  <a:pt x="2681823" y="4572000"/>
                </a:lnTo>
                <a:lnTo>
                  <a:pt x="398318" y="6858000"/>
                </a:lnTo>
                <a:lnTo>
                  <a:pt x="11909" y="6858000"/>
                </a:lnTo>
                <a:lnTo>
                  <a:pt x="2295414" y="4572000"/>
                </a:lnTo>
                <a:lnTo>
                  <a:pt x="2283505" y="4572000"/>
                </a:lnTo>
                <a:lnTo>
                  <a:pt x="0" y="2286000"/>
                </a:lnTo>
                <a:close/>
              </a:path>
            </a:pathLst>
          </a:custGeom>
          <a:blipFill>
            <a:blip r:embed="rId3">
              <a:grayscl/>
            </a:blip>
            <a:srcRect/>
            <a:stretch>
              <a:fillRect l="-84528" r="-840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29443" y="203237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729443" y="3079995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菱形 16"/>
          <p:cNvSpPr/>
          <p:nvPr/>
        </p:nvSpPr>
        <p:spPr>
          <a:xfrm>
            <a:off x="729443" y="412761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菱形 17"/>
          <p:cNvSpPr/>
          <p:nvPr/>
        </p:nvSpPr>
        <p:spPr>
          <a:xfrm>
            <a:off x="729443" y="5175232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615545" y="21207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團隊成員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15545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</a:t>
            </a:r>
            <a:r>
              <a:rPr lang="zh-CN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15545" y="421601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專題架構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15545" y="52636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智慧鏡介面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596463" y="2045988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5</a:t>
            </a:r>
            <a:endParaRPr lang="zh-CN" altLang="en-US" dirty="0"/>
          </a:p>
        </p:txBody>
      </p:sp>
      <p:sp>
        <p:nvSpPr>
          <p:cNvPr id="24" name="菱形 23"/>
          <p:cNvSpPr/>
          <p:nvPr/>
        </p:nvSpPr>
        <p:spPr>
          <a:xfrm>
            <a:off x="4596463" y="3093607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6</a:t>
            </a:r>
            <a:endParaRPr lang="zh-CN" altLang="en-US" dirty="0"/>
          </a:p>
        </p:txBody>
      </p:sp>
      <p:sp>
        <p:nvSpPr>
          <p:cNvPr id="25" name="菱形 24"/>
          <p:cNvSpPr/>
          <p:nvPr/>
        </p:nvSpPr>
        <p:spPr>
          <a:xfrm>
            <a:off x="4596463" y="4141226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7</a:t>
            </a:r>
            <a:endParaRPr lang="zh-CN" altLang="en-US" dirty="0"/>
          </a:p>
        </p:txBody>
      </p:sp>
      <p:sp>
        <p:nvSpPr>
          <p:cNvPr id="26" name="菱形 25"/>
          <p:cNvSpPr/>
          <p:nvPr/>
        </p:nvSpPr>
        <p:spPr>
          <a:xfrm>
            <a:off x="4596463" y="5188844"/>
            <a:ext cx="700019" cy="700019"/>
          </a:xfrm>
          <a:prstGeom prst="diamond">
            <a:avLst/>
          </a:prstGeom>
          <a:solidFill>
            <a:srgbClr val="29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/>
              <a:t>8</a:t>
            </a:r>
            <a:endParaRPr lang="zh-CN" altLang="en-US" dirty="0"/>
          </a:p>
        </p:txBody>
      </p:sp>
      <p:sp>
        <p:nvSpPr>
          <p:cNvPr id="27" name="文本框 18"/>
          <p:cNvSpPr txBox="1"/>
          <p:nvPr/>
        </p:nvSpPr>
        <p:spPr>
          <a:xfrm>
            <a:off x="5482565" y="213438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人臉辨識登入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5482565" y="318100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手勢辨識操作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>
            <a:off x="5482565" y="4229625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Web API 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資料庫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5482565" y="5277243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後端網頁 </a:t>
            </a:r>
            <a:r>
              <a:rPr lang="en-US" altLang="zh-TW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&amp;</a:t>
            </a:r>
            <a:r>
              <a:rPr lang="zh-TW" alt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 居家安全</a:t>
            </a:r>
            <a:endParaRPr lang="zh-CN" alt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文本框 13">
            <a:extLst>
              <a:ext uri="{FF2B5EF4-FFF2-40B4-BE49-F238E27FC236}">
                <a16:creationId xmlns:a16="http://schemas.microsoft.com/office/drawing/2014/main" id="{86D0D400-9DDD-44A4-855C-8382D6074A51}"/>
              </a:ext>
            </a:extLst>
          </p:cNvPr>
          <p:cNvSpPr txBox="1"/>
          <p:nvPr/>
        </p:nvSpPr>
        <p:spPr>
          <a:xfrm>
            <a:off x="893763" y="451187"/>
            <a:ext cx="368241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60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20" y="1059180"/>
            <a:ext cx="7665192" cy="5798519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F83EE1C-1606-4100-AE36-06CE9CE590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0CDE27B1-AC1D-4C5E-AA38-79995D50B9C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FB6C217C-EE1A-4D03-896C-99AA286EC5F2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EA278863-B2D9-451F-A9A7-F70F2762684E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2B8A947D-F331-4125-9858-EDDF1FA91A5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4715292-9BFA-4CD9-96FC-2DD4BA706D7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508C842-2ABA-4ECC-A47E-9895199BC7C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1D464912-9B1D-4EAC-B7A4-639A312301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9106D3D4-EFAE-42F5-B286-0FD00DA392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3" name="平行四边形 2">
                  <a:extLst>
                    <a:ext uri="{FF2B5EF4-FFF2-40B4-BE49-F238E27FC236}">
                      <a16:creationId xmlns:a16="http://schemas.microsoft.com/office/drawing/2014/main" id="{D864727B-E597-4F10-9B15-5937048BF1E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ABAAC868-70B0-43D4-ADC1-34D2D8AF710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B590369D-7E4F-4C4E-B92C-5596872F6A9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FF54B94F-E21B-441A-A004-48EA3576AF0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直線接點 47">
              <a:extLst>
                <a:ext uri="{FF2B5EF4-FFF2-40B4-BE49-F238E27FC236}">
                  <a16:creationId xmlns:a16="http://schemas.microsoft.com/office/drawing/2014/main" id="{A86778E6-4BD5-4165-982A-8569EBC2C333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F2A39487-96C2-49C4-B3CC-94852B0E254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7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9721b513_0_5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17" name="Google Shape;117;g7e9721b513_0_5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e9721b513_0_5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31" y="2756093"/>
            <a:ext cx="4601101" cy="385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e9721b51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381" y="2756093"/>
            <a:ext cx="6005888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e9721b513_0_5"/>
          <p:cNvSpPr/>
          <p:nvPr/>
        </p:nvSpPr>
        <p:spPr>
          <a:xfrm>
            <a:off x="5241444" y="4343918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4431" y="1833878"/>
            <a:ext cx="11369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               2.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擷取臉部照片轉換成灰階照片做儲存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F667D0A-6520-41D9-932A-1193B3F27560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ACF7CCE6-5C3E-43D9-A1A6-82C37151CE6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C5DB40E-C49A-4384-9E59-4E9A16A642FE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54A061E-4FC5-4495-BD8D-D9F1867613E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FFCD4B-9DD4-4FFE-8F98-15D42978F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B91BAF5-6582-4DCD-A999-5CB3C4CE996F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6D373799-3FA6-4087-81FD-9E1DE1555854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DF1ED86C-B873-437F-A7D4-8B84C06E0AC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D62251A2-DB71-48A0-828A-9E44482BF97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6" name="平行四边形 2">
                  <a:extLst>
                    <a:ext uri="{FF2B5EF4-FFF2-40B4-BE49-F238E27FC236}">
                      <a16:creationId xmlns:a16="http://schemas.microsoft.com/office/drawing/2014/main" id="{33074940-9D4D-49F8-9A3E-1C4ED5E85D3B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D2B99219-B6F6-409C-A409-E443837609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1687AD39-5236-4C04-AD9B-DDA0E5786C1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文本框 17">
              <a:extLst>
                <a:ext uri="{FF2B5EF4-FFF2-40B4-BE49-F238E27FC236}">
                  <a16:creationId xmlns:a16="http://schemas.microsoft.com/office/drawing/2014/main" id="{D70FF465-46B7-4CBE-B427-57CBF67FD80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註冊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直線接點 47">
              <a:extLst>
                <a:ext uri="{FF2B5EF4-FFF2-40B4-BE49-F238E27FC236}">
                  <a16:creationId xmlns:a16="http://schemas.microsoft.com/office/drawing/2014/main" id="{884EBF98-0F23-4556-B584-2389CAD67DA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2EE5F4C-EAAF-4BE1-8C76-30E42520D47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0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9721b513_0_32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43" name="Google Shape;143;g7e9721b513_0_32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7e9721b513_0_32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35;g7e9721b51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6" y="2545781"/>
            <a:ext cx="5022124" cy="3736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6272424" y="2518050"/>
            <a:ext cx="519725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opencv_lbphfaces</a:t>
            </a:r>
            <a:r>
              <a:rPr lang="en-US" sz="1200" dirty="0"/>
              <a:t>:</a:t>
            </a:r>
          </a:p>
          <a:p>
            <a:r>
              <a:rPr lang="en-US" sz="1200" dirty="0"/>
              <a:t>   threshold: 1.7976931348623157e+308</a:t>
            </a:r>
          </a:p>
          <a:p>
            <a:r>
              <a:rPr lang="en-US" sz="1200" dirty="0"/>
              <a:t>   radius: 1</a:t>
            </a:r>
          </a:p>
          <a:p>
            <a:r>
              <a:rPr lang="en-US" sz="1200" dirty="0"/>
              <a:t>   neighbors: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grid_x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</a:t>
            </a:r>
            <a:r>
              <a:rPr lang="en-US" sz="1200" dirty="0" err="1"/>
              <a:t>grid_y</a:t>
            </a:r>
            <a:r>
              <a:rPr lang="en-US" sz="1200" dirty="0"/>
              <a:t>: 8</a:t>
            </a:r>
          </a:p>
          <a:p>
            <a:r>
              <a:rPr lang="en-US" sz="1200" dirty="0"/>
              <a:t>   histograms:</a:t>
            </a:r>
          </a:p>
          <a:p>
            <a:r>
              <a:rPr lang="en-US" sz="1200" dirty="0"/>
              <a:t>      - !!</a:t>
            </a:r>
            <a:r>
              <a:rPr lang="en-US" sz="1200" dirty="0" err="1"/>
              <a:t>opencv</a:t>
            </a:r>
            <a:r>
              <a:rPr lang="en-US" sz="1200" dirty="0"/>
              <a:t>-matrix</a:t>
            </a:r>
          </a:p>
          <a:p>
            <a:r>
              <a:rPr lang="en-US" sz="1200" dirty="0"/>
              <a:t>         rows: 1</a:t>
            </a:r>
          </a:p>
          <a:p>
            <a:r>
              <a:rPr lang="en-US" sz="1200" dirty="0"/>
              <a:t>         cols: 16384</a:t>
            </a:r>
          </a:p>
          <a:p>
            <a:r>
              <a:rPr lang="en-US" sz="1200" dirty="0"/>
              <a:t>         </a:t>
            </a:r>
            <a:r>
              <a:rPr lang="en-US" sz="1200" dirty="0" err="1"/>
              <a:t>dt</a:t>
            </a:r>
            <a:r>
              <a:rPr lang="en-US" sz="1200" dirty="0"/>
              <a:t>: f</a:t>
            </a:r>
          </a:p>
          <a:p>
            <a:r>
              <a:rPr lang="en-US" sz="1200" dirty="0"/>
              <a:t>         data: [ 4.44444455e-02, 2.22222228e-02, 0., 0., 4.44444455e-03,</a:t>
            </a:r>
          </a:p>
          <a:p>
            <a:r>
              <a:rPr lang="en-US" sz="1200" dirty="0"/>
              <a:t>             0., 0., 2.22222228e-02, 0., 0., 0., 0., 0., 0., 0., 0.,</a:t>
            </a:r>
          </a:p>
          <a:p>
            <a:r>
              <a:rPr lang="en-US" sz="1200" dirty="0"/>
              <a:t>             8.88888910e-03, 5.77777773e-02, 0., 0., 4.44444455e-03, 0.,</a:t>
            </a:r>
          </a:p>
          <a:p>
            <a:r>
              <a:rPr lang="en-US" sz="1200" dirty="0"/>
              <a:t>             0., 0., 0., 0., 0., 0., 0., 0., 0., 4.44444455e-03,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0., 0., 0., 0., 0., 0., 0., 0., 0., 0., 0., 0., 0., 0., 0.,</a:t>
            </a:r>
          </a:p>
          <a:p>
            <a:r>
              <a:rPr lang="en-US" sz="1200" dirty="0"/>
              <a:t>             1.33333337e-02, 0., 0., 4.44444455e-03, 1.33333337e-02,</a:t>
            </a:r>
          </a:p>
          <a:p>
            <a:r>
              <a:rPr lang="en-US" sz="1200" dirty="0"/>
              <a:t>             4.44444455e-03, 4.44444455e-03, 0., 0., 0., 0., 0., 0., 0.,</a:t>
            </a:r>
          </a:p>
          <a:p>
            <a:r>
              <a:rPr lang="en-US" sz="1200" dirty="0"/>
              <a:t>             0., 0., 0., 4.44444455e-03, 0., 0., 0., 0., 0., 0., 0., 0.,</a:t>
            </a:r>
            <a:br>
              <a:rPr lang="en-US" sz="1200" dirty="0"/>
            </a:br>
            <a:r>
              <a:rPr lang="en-US" sz="1200" dirty="0"/>
              <a:t> 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                                                             </a:t>
            </a:r>
            <a:endParaRPr lang="en-US" altLang="zh-TW" sz="1200" dirty="0"/>
          </a:p>
          <a:p>
            <a:r>
              <a:rPr lang="en-US" sz="1200" dirty="0"/>
              <a:t>   </a:t>
            </a:r>
            <a:r>
              <a:rPr lang="zh-TW" altLang="en-US" sz="1200" dirty="0"/>
              <a:t>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altLang="zh-TW" sz="1200" dirty="0"/>
          </a:p>
          <a:p>
            <a:r>
              <a:rPr lang="en-US" sz="1200" dirty="0"/>
              <a:t> </a:t>
            </a:r>
            <a:r>
              <a:rPr lang="zh-TW" altLang="en-US" sz="1200" dirty="0"/>
              <a:t>                                                    </a:t>
            </a:r>
            <a:r>
              <a:rPr lang="en-US" altLang="zh-TW" sz="1200" dirty="0"/>
              <a:t>‧</a:t>
            </a:r>
            <a:r>
              <a:rPr lang="zh-TW" altLang="en-US" sz="1200" dirty="0"/>
              <a:t> </a:t>
            </a:r>
            <a:endParaRPr 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19660" y="1434905"/>
            <a:ext cx="5293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分類器提取臉部特徵資料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2.LBPH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演算法進行訓練              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50665" y="1434905"/>
            <a:ext cx="4973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儲存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" name="Google Shape;136;g7e9721b513_0_5"/>
          <p:cNvSpPr/>
          <p:nvPr/>
        </p:nvSpPr>
        <p:spPr>
          <a:xfrm>
            <a:off x="5704601" y="4188470"/>
            <a:ext cx="3840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D81EFD8-32D8-47FA-8005-AAC02A72F14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12B605AA-6721-4B27-BED5-BC4AC6D87C6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B73A9265-D404-4683-B510-7CB14212FF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0E16FF1-FA4B-47EE-9554-7003DD20FF3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5067297-8050-4687-BB94-A00FC2C203B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B1222DD3-74C6-4A8A-A82A-5C7E6434657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B0C0AEC-BD4A-40AE-AE2D-AD4BCD38059A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49CD4AB1-0D45-4435-BA2E-62678981F70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DF467A0D-FC02-4028-8F5C-AF26F57747D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1617A2D0-5C5F-472D-946D-22B6571B307A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C1628FBB-ACC4-4D32-AB6B-B8202777FC2C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E520777-0D02-4C78-827B-000405A65498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1C0ED5B1-E606-43EE-BFFC-F623A1B6AA0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2A7C8D0B-350E-40D4-99DF-93D99D664DF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E3ACC646-4973-474A-A384-E8EA1F064E3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04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9721b513_0_54"/>
          <p:cNvSpPr/>
          <p:nvPr/>
        </p:nvSpPr>
        <p:spPr>
          <a:xfrm>
            <a:off x="2374920" y="0"/>
            <a:ext cx="9817101" cy="685800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66" name="Google Shape;166;g7e9721b513_0_54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e9721b513_0_54"/>
          <p:cNvSpPr/>
          <p:nvPr/>
        </p:nvSpPr>
        <p:spPr>
          <a:xfrm>
            <a:off x="9213480" y="5094000"/>
            <a:ext cx="2103600" cy="176370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42" y="1887060"/>
            <a:ext cx="5553075" cy="4495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14431" y="1887060"/>
            <a:ext cx="54102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1.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載入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Model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檔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2.Haarcascade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 分類器進行臉部偵測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3.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即時擷取臉部特徵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  <a:p>
            <a:r>
              <a:rPr lang="en-US" sz="2200" dirty="0">
                <a:latin typeface="Microsoft Yahei"/>
                <a:ea typeface="Microsoft Yahei"/>
                <a:cs typeface="Microsoft Yahei"/>
              </a:rPr>
              <a:t>4.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使用</a:t>
            </a:r>
            <a:r>
              <a:rPr lang="en-US" altLang="zh-TW" sz="2200" dirty="0">
                <a:latin typeface="Microsoft Yahei"/>
                <a:ea typeface="Microsoft Yahei"/>
                <a:cs typeface="Microsoft Yahei"/>
              </a:rPr>
              <a:t>LBPH</a:t>
            </a:r>
            <a:r>
              <a:rPr lang="zh-TW" altLang="en-US" sz="2200" dirty="0">
                <a:latin typeface="Microsoft Yahei"/>
                <a:ea typeface="Microsoft Yahei"/>
                <a:cs typeface="Microsoft Yahei"/>
              </a:rPr>
              <a:t>演算法進行辨識，並取得結果</a:t>
            </a:r>
            <a:endParaRPr lang="en-US" altLang="zh-TW" sz="22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D5D54DD-F9A4-4072-85FC-6E18322C585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F3B4EA4-85D4-462F-941F-E087010B816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F78D69C-C5F4-43EF-9E42-A68856C3D2F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6B8DE4C-EB6F-4225-8527-387AF8E748A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885D11B-500F-48FE-A567-DF6FC4A10D2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C9FF8D69-7C19-45BF-B52D-F777F657C357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14A6D1A7-E690-4F59-87A6-8BE134C2FAA1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8C596C7D-99C3-414F-9649-1DA7810B3929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EBC820C2-EAA3-44BD-A8B0-8AABE539FD3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4" name="平行四边形 2">
                  <a:extLst>
                    <a:ext uri="{FF2B5EF4-FFF2-40B4-BE49-F238E27FC236}">
                      <a16:creationId xmlns:a16="http://schemas.microsoft.com/office/drawing/2014/main" id="{3F8902C1-3702-41BA-BCF4-2C70B421518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3275A9AA-8AB4-469B-9C5D-529307ACD13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26E15C1A-1CF8-40CB-BD85-1674CAEDF86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17">
              <a:extLst>
                <a:ext uri="{FF2B5EF4-FFF2-40B4-BE49-F238E27FC236}">
                  <a16:creationId xmlns:a16="http://schemas.microsoft.com/office/drawing/2014/main" id="{1FAE1CE0-D413-4A0C-AA79-5B19F976907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47">
              <a:extLst>
                <a:ext uri="{FF2B5EF4-FFF2-40B4-BE49-F238E27FC236}">
                  <a16:creationId xmlns:a16="http://schemas.microsoft.com/office/drawing/2014/main" id="{B42FF98A-7844-48A7-951C-2BF31483A03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C69AB0-3FCE-45DA-AF6F-FDA99F7283C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4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ace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800" y="1059120"/>
            <a:ext cx="5908730" cy="5259384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8AB129FD-097E-45BB-A9C2-968D6401C009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28969234-D82A-4684-8F16-959FE2064516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497F7DBC-DF7D-448D-A6D7-29F5CA536240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AF67A58B-2B97-4E1E-A6FF-879E21C324A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F8E28A6-E29E-403A-BD49-4C0590B7579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63F9202D-4DB5-4253-9B94-7E6B5CA86FB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265DFC76-E6A7-47BB-B585-746B79DE07A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D180A48A-1529-4855-92FB-A84C4A5BA4F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9558C40D-9331-4048-AE4F-D59017046C5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8" name="平行四边形 2">
                  <a:extLst>
                    <a:ext uri="{FF2B5EF4-FFF2-40B4-BE49-F238E27FC236}">
                      <a16:creationId xmlns:a16="http://schemas.microsoft.com/office/drawing/2014/main" id="{A2A46436-8858-41BE-B855-6458E231C301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E8F9D61-BE1D-46FE-B4A0-DD49A684E2E5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BB35A66A-10E6-4BDA-87F1-E9B5463E974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文本框 17">
              <a:extLst>
                <a:ext uri="{FF2B5EF4-FFF2-40B4-BE49-F238E27FC236}">
                  <a16:creationId xmlns:a16="http://schemas.microsoft.com/office/drawing/2014/main" id="{7A24EA7B-93DE-403F-8F1C-A0473B286E58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測試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線接點 47">
              <a:extLst>
                <a:ext uri="{FF2B5EF4-FFF2-40B4-BE49-F238E27FC236}">
                  <a16:creationId xmlns:a16="http://schemas.microsoft.com/office/drawing/2014/main" id="{700EAE91-39E8-4E58-BBA0-CCE9263ECB7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A735A496-5375-4673-95D8-818CCBEE9054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9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2374920" y="0"/>
            <a:ext cx="9816840" cy="6857640"/>
          </a:xfrm>
          <a:custGeom>
            <a:avLst/>
            <a:gdLst/>
            <a:ahLst/>
            <a:cxnLst/>
            <a:rect l="l" t="t" r="r" b="b"/>
            <a:pathLst>
              <a:path w="9817101" h="6858000" extrusionOk="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7EC"/>
          </a:solid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7424280" y="394920"/>
            <a:ext cx="1213200" cy="10170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9213480" y="5094000"/>
            <a:ext cx="2103480" cy="1763640"/>
          </a:xfrm>
          <a:prstGeom prst="parallelogram">
            <a:avLst>
              <a:gd name="adj" fmla="val 100151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786960" y="307800"/>
            <a:ext cx="4601160" cy="685440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7"/>
          <p:cNvGrpSpPr/>
          <p:nvPr/>
        </p:nvGrpSpPr>
        <p:grpSpPr>
          <a:xfrm>
            <a:off x="220320" y="293040"/>
            <a:ext cx="1231560" cy="718920"/>
            <a:chOff x="220320" y="293040"/>
            <a:chExt cx="1231560" cy="718920"/>
          </a:xfrm>
        </p:grpSpPr>
        <p:sp>
          <p:nvSpPr>
            <p:cNvPr id="217" name="Google Shape;217;p7"/>
            <p:cNvSpPr/>
            <p:nvPr/>
          </p:nvSpPr>
          <p:spPr>
            <a:xfrm>
              <a:off x="236160" y="307800"/>
              <a:ext cx="1215720" cy="685440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220320" y="293040"/>
              <a:ext cx="686160" cy="687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227880" y="101196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0" name="Google Shape;220;p7"/>
            <p:cNvCxnSpPr/>
            <p:nvPr/>
          </p:nvCxnSpPr>
          <p:spPr>
            <a:xfrm>
              <a:off x="940320" y="29304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21" name="Google Shape;221;p7"/>
          <p:cNvGrpSpPr/>
          <p:nvPr/>
        </p:nvGrpSpPr>
        <p:grpSpPr>
          <a:xfrm>
            <a:off x="4721040" y="291240"/>
            <a:ext cx="1228320" cy="719280"/>
            <a:chOff x="4721040" y="291240"/>
            <a:chExt cx="1228320" cy="719280"/>
          </a:xfrm>
        </p:grpSpPr>
        <p:cxnSp>
          <p:nvCxnSpPr>
            <p:cNvPr id="222" name="Google Shape;222;p7"/>
            <p:cNvCxnSpPr/>
            <p:nvPr/>
          </p:nvCxnSpPr>
          <p:spPr>
            <a:xfrm>
              <a:off x="4721040" y="1010520"/>
              <a:ext cx="49032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4721400" y="291240"/>
              <a:ext cx="1227960" cy="702720"/>
              <a:chOff x="4721400" y="291240"/>
              <a:chExt cx="1227960" cy="70272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4721400" y="308520"/>
                <a:ext cx="1215720" cy="685440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7"/>
              <p:cNvCxnSpPr/>
              <p:nvPr/>
            </p:nvCxnSpPr>
            <p:spPr>
              <a:xfrm flipH="1">
                <a:off x="5263560" y="306000"/>
                <a:ext cx="685800" cy="6879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7"/>
              <p:cNvCxnSpPr/>
              <p:nvPr/>
            </p:nvCxnSpPr>
            <p:spPr>
              <a:xfrm>
                <a:off x="5433480" y="291240"/>
                <a:ext cx="49032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227" name="Google Shape;227;p7"/>
          <p:cNvSpPr/>
          <p:nvPr/>
        </p:nvSpPr>
        <p:spPr>
          <a:xfrm>
            <a:off x="1115640" y="374400"/>
            <a:ext cx="3847320" cy="5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結果(影片展示)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rot="10800000" flipH="1">
            <a:off x="786960" y="1013040"/>
            <a:ext cx="38743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29" name="Google Shape;229;p7"/>
          <p:cNvCxnSpPr/>
          <p:nvPr/>
        </p:nvCxnSpPr>
        <p:spPr>
          <a:xfrm>
            <a:off x="1499400" y="293040"/>
            <a:ext cx="38296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" name="aiot05_project_f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06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手勢辨識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AD70B92-4CEB-47ED-8CF1-B7947188FE88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9" name="平行四边形 2"/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群組 59"/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6" name="直線接點 45"/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群組 54"/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1" name="平行四边形 2"/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6" name="直線接點 35"/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/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文本框 17"/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手勢辨識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/>
          <p:cNvSpPr txBox="1"/>
          <p:nvPr/>
        </p:nvSpPr>
        <p:spPr>
          <a:xfrm>
            <a:off x="6016089" y="2817380"/>
            <a:ext cx="43379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作業環境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程式語言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工具與套件 </a:t>
            </a:r>
            <a:r>
              <a:rPr lang="en-US" altLang="zh-TW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37578"/>
            <a:ext cx="3258019" cy="3269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人機互動不僅僅是文字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000" dirty="0">
                <a:latin typeface="+mn-ea"/>
              </a:rPr>
              <a:t>語音或者用滑鼠鍵盤控制的用戶圖像界面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為了提供更多豐富的途徑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此次專題改由透過手勢辨識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判斷手指數字進行智慧鏡操作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+mn-ea"/>
              </a:rPr>
              <a:t>希望帶來耳目一新的效果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75" y="2433376"/>
            <a:ext cx="1051252" cy="1051252"/>
          </a:xfrm>
          <a:prstGeom prst="rect">
            <a:avLst/>
          </a:prstGeom>
        </p:spPr>
      </p:pic>
      <p:pic>
        <p:nvPicPr>
          <p:cNvPr id="2052" name="Picture 4" descr="「YOLO v3 logo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75" y="4495878"/>
            <a:ext cx="982244" cy="5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02" y="5094035"/>
            <a:ext cx="1089743" cy="1089743"/>
          </a:xfrm>
          <a:prstGeom prst="rect">
            <a:avLst/>
          </a:prstGeom>
        </p:spPr>
      </p:pic>
      <p:pic>
        <p:nvPicPr>
          <p:cNvPr id="94" name="python-logo.png" descr="python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573" y="3523886"/>
            <a:ext cx="2099764" cy="888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7" descr="C:\Users\10002972\Downloads\OpenCV_Logo-removebg-previ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32" y="5137165"/>
            <a:ext cx="1006783" cy="8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Users\10002972\Downloads\markblogtensorflow-removebg-preview (1)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/>
          <a:stretch/>
        </p:blipFill>
        <p:spPr bwMode="auto">
          <a:xfrm>
            <a:off x="8847627" y="4260166"/>
            <a:ext cx="1797895" cy="9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95" y="1247630"/>
            <a:ext cx="1216925" cy="10450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913746" y="2292664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WebCam</a:t>
            </a:r>
            <a:br>
              <a:rPr lang="en-US" altLang="zh-TW" u="sng" dirty="0"/>
            </a:br>
            <a:r>
              <a:rPr lang="en-US" altLang="zh-TW" sz="1000" b="1" dirty="0">
                <a:latin typeface="Adobe Gothic Std B" pitchFamily="34" charset="-128"/>
                <a:ea typeface="Adobe Gothic Std B" pitchFamily="34" charset="-128"/>
              </a:rPr>
              <a:t>Logitech C525</a:t>
            </a:r>
          </a:p>
          <a:p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532296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72" y="1521033"/>
            <a:ext cx="2090680" cy="148786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1381686" y="2725764"/>
            <a:ext cx="1806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Raspberry Pi 4 </a:t>
            </a:r>
          </a:p>
          <a:p>
            <a:pPr algn="ctr"/>
            <a:r>
              <a:rPr lang="it-IT" altLang="zh-TW" sz="1000" b="1" dirty="0"/>
              <a:t>Model B 4GB</a:t>
            </a:r>
          </a:p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7211668" y="2197929"/>
            <a:ext cx="1128306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09" y="1182723"/>
            <a:ext cx="1544905" cy="154490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5109918" y="2723265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Detect.py</a:t>
            </a:r>
          </a:p>
          <a:p>
            <a:pPr algn="ctr"/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9571233" y="3044297"/>
            <a:ext cx="0" cy="88273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88" y="4000514"/>
            <a:ext cx="1300741" cy="1992556"/>
          </a:xfrm>
          <a:prstGeom prst="rect">
            <a:avLst/>
          </a:prstGeom>
        </p:spPr>
      </p:pic>
      <p:cxnSp>
        <p:nvCxnSpPr>
          <p:cNvPr id="42" name="直線單箭頭接點 41"/>
          <p:cNvCxnSpPr/>
          <p:nvPr/>
        </p:nvCxnSpPr>
        <p:spPr>
          <a:xfrm flipH="1">
            <a:off x="7282501" y="5052719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29" y="4016842"/>
            <a:ext cx="1882488" cy="188248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4997622" y="5923822"/>
            <a:ext cx="18061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Server</a:t>
            </a:r>
            <a:br>
              <a:rPr lang="it-IT" altLang="zh-TW" b="1" dirty="0"/>
            </a:br>
            <a:r>
              <a:rPr lang="en-US" altLang="zh-TW" sz="1000" dirty="0"/>
              <a:t>Apache Tomcat</a:t>
            </a:r>
            <a:br>
              <a:rPr lang="en-US" altLang="zh-TW" sz="1000" dirty="0"/>
            </a:br>
            <a:r>
              <a:rPr lang="en-US" altLang="zh-TW" sz="1000" dirty="0"/>
              <a:t>9.0.29</a:t>
            </a:r>
            <a:endParaRPr lang="en-US" altLang="zh-TW" sz="1000" b="1" dirty="0">
              <a:ea typeface="Adobe Gothic Std B" pitchFamily="34" charset="-128"/>
            </a:endParaRPr>
          </a:p>
          <a:p>
            <a:pPr algn="ctr"/>
            <a:endParaRPr lang="it-IT" altLang="zh-TW" b="1" dirty="0"/>
          </a:p>
          <a:p>
            <a:pPr algn="ctr"/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714371" y="5984906"/>
            <a:ext cx="180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b="1" dirty="0"/>
              <a:t>Detect</a:t>
            </a:r>
          </a:p>
          <a:p>
            <a:pPr algn="ctr"/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3594429" y="5054400"/>
            <a:ext cx="11268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" y="4348595"/>
            <a:ext cx="2893661" cy="1408248"/>
          </a:xfrm>
          <a:prstGeom prst="rect">
            <a:avLst/>
          </a:prstGeom>
        </p:spPr>
      </p:pic>
      <p:sp>
        <p:nvSpPr>
          <p:cNvPr id="68" name="平行四边形 2">
            <a:extLst>
              <a:ext uri="{FF2B5EF4-FFF2-40B4-BE49-F238E27FC236}">
                <a16:creationId xmlns:a16="http://schemas.microsoft.com/office/drawing/2014/main" id="{D7411E36-CA1B-4797-8F1D-9F233AB84C0F}"/>
              </a:ext>
            </a:extLst>
          </p:cNvPr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平行四边形 2">
            <a:extLst>
              <a:ext uri="{FF2B5EF4-FFF2-40B4-BE49-F238E27FC236}">
                <a16:creationId xmlns:a16="http://schemas.microsoft.com/office/drawing/2014/main" id="{024E618C-6330-47FD-8D7F-1EF0AC82896A}"/>
              </a:ext>
            </a:extLst>
          </p:cNvPr>
          <p:cNvSpPr/>
          <p:nvPr/>
        </p:nvSpPr>
        <p:spPr>
          <a:xfrm>
            <a:off x="236241" y="307794"/>
            <a:ext cx="1215902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00894AB-835D-4A5A-8F7A-C86595B656C9}"/>
              </a:ext>
            </a:extLst>
          </p:cNvPr>
          <p:cNvCxnSpPr/>
          <p:nvPr/>
        </p:nvCxnSpPr>
        <p:spPr>
          <a:xfrm flipH="1">
            <a:off x="220641" y="293045"/>
            <a:ext cx="686032" cy="68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4C7E43E-078C-464B-AABF-190A90761BE7}"/>
              </a:ext>
            </a:extLst>
          </p:cNvPr>
          <p:cNvCxnSpPr>
            <a:cxnSpLocks/>
          </p:cNvCxnSpPr>
          <p:nvPr/>
        </p:nvCxnSpPr>
        <p:spPr>
          <a:xfrm>
            <a:off x="228077" y="995339"/>
            <a:ext cx="4765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9BF310F5-0020-4FE8-A56B-53542E658EC8}"/>
              </a:ext>
            </a:extLst>
          </p:cNvPr>
          <p:cNvCxnSpPr/>
          <p:nvPr/>
        </p:nvCxnSpPr>
        <p:spPr>
          <a:xfrm>
            <a:off x="940519" y="293045"/>
            <a:ext cx="490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31C49CDC-FC2F-4554-B7D8-72CEE3A3FF23}"/>
              </a:ext>
            </a:extLst>
          </p:cNvPr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6F0B90FA-B54C-44B3-808D-6741FF37317B}"/>
                </a:ext>
              </a:extLst>
            </p:cNvPr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DF9C47BA-66A0-4C2B-BE34-865ABD9D1194}"/>
                </a:ext>
              </a:extLst>
            </p:cNvPr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76" name="平行四边形 2">
                <a:extLst>
                  <a:ext uri="{FF2B5EF4-FFF2-40B4-BE49-F238E27FC236}">
                    <a16:creationId xmlns:a16="http://schemas.microsoft.com/office/drawing/2014/main" id="{9B056445-EDE9-492B-AB22-4AD062F1B8CC}"/>
                  </a:ext>
                </a:extLst>
              </p:cNvPr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9739A601-606B-4B6C-B247-C5082C4B366C}"/>
                  </a:ext>
                </a:extLst>
              </p:cNvPr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C4F17574-5F4A-4304-B98F-BF3F2FC14066}"/>
                  </a:ext>
                </a:extLst>
              </p:cNvPr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17">
            <a:extLst>
              <a:ext uri="{FF2B5EF4-FFF2-40B4-BE49-F238E27FC236}">
                <a16:creationId xmlns:a16="http://schemas.microsoft.com/office/drawing/2014/main" id="{7243CCBA-D994-47F9-B8C1-D154521AD745}"/>
              </a:ext>
            </a:extLst>
          </p:cNvPr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動作流程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80" name="直線接點 47">
            <a:extLst>
              <a:ext uri="{FF2B5EF4-FFF2-40B4-BE49-F238E27FC236}">
                <a16:creationId xmlns:a16="http://schemas.microsoft.com/office/drawing/2014/main" id="{5E940468-9B9C-401B-8662-8B35B4F54393}"/>
              </a:ext>
            </a:extLst>
          </p:cNvPr>
          <p:cNvCxnSpPr/>
          <p:nvPr/>
        </p:nvCxnSpPr>
        <p:spPr>
          <a:xfrm flipV="1">
            <a:off x="787043" y="997288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4F2332E1-3128-49FE-95A0-B1B84D7F9A46}"/>
              </a:ext>
            </a:extLst>
          </p:cNvPr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https://lh4.googleusercontent.com/4G-HiEQ5-IBjT6QsUUnPB4RGmeNcpDEH2jH8u10Aj4OglYHzh3QdSMunyEdD1wLzkB3Rh3cuwSatk_eFXQGP0BOft2M_7gSwyRpKCy_lw_6Xy6FNvHpcGuLPJY9RtIqZh3prU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2" y="3429000"/>
            <a:ext cx="1406409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-_CAhRrrCWELbqfXWoDhbo3mj8RyPIweSoTXA_Xk6BqbUm86IU8C6MDU6Blycp7TnQxoeCq27QoP9xDMLBgzxtZF2fhybvD0dO0N3efnLLC2AanV7TmttGJ8yFblaPJMbIogo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1" y="3429000"/>
            <a:ext cx="1534625" cy="14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5.googleusercontent.com/3zmix5WYCoK4pu-XErEknMKYxiNzLiMspH9mW79F6Ut1ajxT5xbNMaIHD_LleuACXOo4NlwTRcOT8q_b4-shkWmwbketMsQHa9kmjfH-3zOLVf3L6GlFcmLCIs6_Ke58mqLUh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1" y="3429000"/>
            <a:ext cx="1466699" cy="1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981560" y="1613635"/>
            <a:ext cx="2979662" cy="720080"/>
            <a:chOff x="395493" y="1797218"/>
            <a:chExt cx="2979662" cy="720080"/>
          </a:xfrm>
        </p:grpSpPr>
        <p:cxnSp>
          <p:nvCxnSpPr>
            <p:cNvPr id="49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69" y="1931855"/>
              <a:ext cx="206118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採用</a:t>
              </a:r>
              <a:r>
                <a:rPr lang="en-US" altLang="zh-TW" sz="2800" b="1" dirty="0"/>
                <a:t>Yolov3</a:t>
              </a:r>
              <a:endParaRPr lang="en-US" sz="2800" b="1" dirty="0"/>
            </a:p>
          </p:txBody>
        </p:sp>
        <p:sp>
          <p:nvSpPr>
            <p:cNvPr id="57" name="橢圓 56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044482" y="1765524"/>
            <a:ext cx="594236" cy="391298"/>
            <a:chOff x="-427038" y="1174750"/>
            <a:chExt cx="6535738" cy="4303713"/>
          </a:xfrm>
          <a:solidFill>
            <a:schemeClr val="bg1"/>
          </a:solidFill>
        </p:grpSpPr>
        <p:sp>
          <p:nvSpPr>
            <p:cNvPr id="67" name="Freeform 28"/>
            <p:cNvSpPr>
              <a:spLocks noEditPoints="1"/>
            </p:cNvSpPr>
            <p:nvPr/>
          </p:nvSpPr>
          <p:spPr bwMode="auto">
            <a:xfrm>
              <a:off x="-427038" y="4832350"/>
              <a:ext cx="6535738" cy="646113"/>
            </a:xfrm>
            <a:custGeom>
              <a:avLst/>
              <a:gdLst>
                <a:gd name="T0" fmla="*/ 1216 w 1218"/>
                <a:gd name="T1" fmla="*/ 2 h 120"/>
                <a:gd name="T2" fmla="*/ 1211 w 1218"/>
                <a:gd name="T3" fmla="*/ 0 h 120"/>
                <a:gd name="T4" fmla="*/ 7 w 1218"/>
                <a:gd name="T5" fmla="*/ 0 h 120"/>
                <a:gd name="T6" fmla="*/ 2 w 1218"/>
                <a:gd name="T7" fmla="*/ 2 h 120"/>
                <a:gd name="T8" fmla="*/ 0 w 1218"/>
                <a:gd name="T9" fmla="*/ 7 h 120"/>
                <a:gd name="T10" fmla="*/ 160 w 1218"/>
                <a:gd name="T11" fmla="*/ 120 h 120"/>
                <a:gd name="T12" fmla="*/ 1058 w 1218"/>
                <a:gd name="T13" fmla="*/ 120 h 120"/>
                <a:gd name="T14" fmla="*/ 1218 w 1218"/>
                <a:gd name="T15" fmla="*/ 7 h 120"/>
                <a:gd name="T16" fmla="*/ 1216 w 1218"/>
                <a:gd name="T17" fmla="*/ 2 h 120"/>
                <a:gd name="T18" fmla="*/ 700 w 1218"/>
                <a:gd name="T19" fmla="*/ 81 h 120"/>
                <a:gd name="T20" fmla="*/ 518 w 1218"/>
                <a:gd name="T21" fmla="*/ 81 h 120"/>
                <a:gd name="T22" fmla="*/ 518 w 1218"/>
                <a:gd name="T23" fmla="*/ 39 h 120"/>
                <a:gd name="T24" fmla="*/ 700 w 1218"/>
                <a:gd name="T25" fmla="*/ 39 h 120"/>
                <a:gd name="T26" fmla="*/ 700 w 1218"/>
                <a:gd name="T27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8" h="120">
                  <a:moveTo>
                    <a:pt x="1216" y="2"/>
                  </a:moveTo>
                  <a:cubicBezTo>
                    <a:pt x="1215" y="1"/>
                    <a:pt x="1213" y="0"/>
                    <a:pt x="1211" y="0"/>
                  </a:cubicBezTo>
                  <a:lnTo>
                    <a:pt x="7" y="0"/>
                  </a:ln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8"/>
                    <a:pt x="19" y="120"/>
                    <a:pt x="160" y="120"/>
                  </a:cubicBezTo>
                  <a:lnTo>
                    <a:pt x="1058" y="120"/>
                  </a:lnTo>
                  <a:cubicBezTo>
                    <a:pt x="1199" y="120"/>
                    <a:pt x="1217" y="8"/>
                    <a:pt x="1218" y="7"/>
                  </a:cubicBezTo>
                  <a:cubicBezTo>
                    <a:pt x="1218" y="5"/>
                    <a:pt x="1217" y="3"/>
                    <a:pt x="1216" y="2"/>
                  </a:cubicBezTo>
                  <a:close/>
                  <a:moveTo>
                    <a:pt x="700" y="81"/>
                  </a:moveTo>
                  <a:lnTo>
                    <a:pt x="518" y="81"/>
                  </a:lnTo>
                  <a:lnTo>
                    <a:pt x="518" y="39"/>
                  </a:lnTo>
                  <a:lnTo>
                    <a:pt x="700" y="39"/>
                  </a:lnTo>
                  <a:lnTo>
                    <a:pt x="700" y="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147637" y="1174750"/>
              <a:ext cx="5386388" cy="3425825"/>
            </a:xfrm>
            <a:custGeom>
              <a:avLst/>
              <a:gdLst>
                <a:gd name="T0" fmla="*/ 25 w 1004"/>
                <a:gd name="T1" fmla="*/ 637 h 637"/>
                <a:gd name="T2" fmla="*/ 979 w 1004"/>
                <a:gd name="T3" fmla="*/ 637 h 637"/>
                <a:gd name="T4" fmla="*/ 1004 w 1004"/>
                <a:gd name="T5" fmla="*/ 612 h 637"/>
                <a:gd name="T6" fmla="*/ 1004 w 1004"/>
                <a:gd name="T7" fmla="*/ 25 h 637"/>
                <a:gd name="T8" fmla="*/ 979 w 1004"/>
                <a:gd name="T9" fmla="*/ 0 h 637"/>
                <a:gd name="T10" fmla="*/ 25 w 1004"/>
                <a:gd name="T11" fmla="*/ 0 h 637"/>
                <a:gd name="T12" fmla="*/ 0 w 1004"/>
                <a:gd name="T13" fmla="*/ 25 h 637"/>
                <a:gd name="T14" fmla="*/ 0 w 1004"/>
                <a:gd name="T15" fmla="*/ 612 h 637"/>
                <a:gd name="T16" fmla="*/ 25 w 1004"/>
                <a:gd name="T17" fmla="*/ 637 h 637"/>
                <a:gd name="T18" fmla="*/ 87 w 1004"/>
                <a:gd name="T19" fmla="*/ 88 h 637"/>
                <a:gd name="T20" fmla="*/ 917 w 1004"/>
                <a:gd name="T21" fmla="*/ 88 h 637"/>
                <a:gd name="T22" fmla="*/ 917 w 1004"/>
                <a:gd name="T23" fmla="*/ 549 h 637"/>
                <a:gd name="T24" fmla="*/ 87 w 1004"/>
                <a:gd name="T25" fmla="*/ 549 h 637"/>
                <a:gd name="T26" fmla="*/ 87 w 1004"/>
                <a:gd name="T27" fmla="*/ 88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4" h="637">
                  <a:moveTo>
                    <a:pt x="25" y="637"/>
                  </a:moveTo>
                  <a:lnTo>
                    <a:pt x="979" y="637"/>
                  </a:lnTo>
                  <a:cubicBezTo>
                    <a:pt x="993" y="637"/>
                    <a:pt x="1004" y="625"/>
                    <a:pt x="1004" y="612"/>
                  </a:cubicBezTo>
                  <a:lnTo>
                    <a:pt x="1004" y="25"/>
                  </a:lnTo>
                  <a:cubicBezTo>
                    <a:pt x="1004" y="11"/>
                    <a:pt x="993" y="0"/>
                    <a:pt x="979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612"/>
                  </a:lnTo>
                  <a:cubicBezTo>
                    <a:pt x="0" y="625"/>
                    <a:pt x="11" y="637"/>
                    <a:pt x="25" y="637"/>
                  </a:cubicBezTo>
                  <a:close/>
                  <a:moveTo>
                    <a:pt x="87" y="88"/>
                  </a:moveTo>
                  <a:lnTo>
                    <a:pt x="917" y="88"/>
                  </a:lnTo>
                  <a:lnTo>
                    <a:pt x="917" y="549"/>
                  </a:lnTo>
                  <a:lnTo>
                    <a:pt x="87" y="549"/>
                  </a:lnTo>
                  <a:lnTo>
                    <a:pt x="87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264926" y="2424024"/>
            <a:ext cx="283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Yolo(you only look once)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4" y="3424687"/>
            <a:ext cx="1446337" cy="1453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9" y="1839763"/>
            <a:ext cx="4714875" cy="303847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744B6E1-622C-489F-AF23-4C0D09C9648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308A9B4E-0970-49AB-82A8-A0E00DE2F1D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2">
              <a:extLst>
                <a:ext uri="{FF2B5EF4-FFF2-40B4-BE49-F238E27FC236}">
                  <a16:creationId xmlns:a16="http://schemas.microsoft.com/office/drawing/2014/main" id="{4F099400-66CE-4CED-8CEF-782589CC746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FD414A69-440D-4898-9A3A-A00912653546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B742268-C4FD-4C57-BF29-E369610554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570464C0-BC95-4460-AF82-F9FBD1846E73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3619C0B-2124-4943-B469-5435B5FEBDA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61BC5B54-CD4F-42D2-9810-CC72C568DBA3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4A81083F-A7D2-45EC-8FFE-EDC9E1416819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4" name="平行四边形 2">
                  <a:extLst>
                    <a:ext uri="{FF2B5EF4-FFF2-40B4-BE49-F238E27FC236}">
                      <a16:creationId xmlns:a16="http://schemas.microsoft.com/office/drawing/2014/main" id="{5422ECEF-109B-45A4-9CB7-A8DAC56C233E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753EAA96-16C9-400D-9120-267E03AF6082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F82ACCD4-83F1-4CD2-85EC-4CB37A961CBD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文本框 17">
              <a:extLst>
                <a:ext uri="{FF2B5EF4-FFF2-40B4-BE49-F238E27FC236}">
                  <a16:creationId xmlns:a16="http://schemas.microsoft.com/office/drawing/2014/main" id="{B2834BBF-2E28-4E40-B16C-766CB7B93D3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直線接點 47">
              <a:extLst>
                <a:ext uri="{FF2B5EF4-FFF2-40B4-BE49-F238E27FC236}">
                  <a16:creationId xmlns:a16="http://schemas.microsoft.com/office/drawing/2014/main" id="{C938B578-17D4-4BA4-85E5-748643DBCBBB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0F8BA745-657F-4CE4-ACCE-0848FA6511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CN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成員介紹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40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90396" y="1242466"/>
            <a:ext cx="2886931" cy="1797007"/>
            <a:chOff x="160946" y="1308847"/>
            <a:chExt cx="3639206" cy="226527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46" y="1308847"/>
              <a:ext cx="2886931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5" y="1513954"/>
              <a:ext cx="2906150" cy="14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99" y="1728397"/>
              <a:ext cx="2878253" cy="14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15" y="1935399"/>
              <a:ext cx="2890448" cy="14400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46" y="2134117"/>
              <a:ext cx="2850506" cy="1440000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12" y="1244688"/>
            <a:ext cx="3186036" cy="1799173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>
            <a:off x="3414333" y="2310667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281456" y="3270968"/>
            <a:ext cx="0" cy="77724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51" y="1250090"/>
            <a:ext cx="2926210" cy="179917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81" y="4134468"/>
            <a:ext cx="3487788" cy="2163076"/>
          </a:xfrm>
          <a:prstGeom prst="rect">
            <a:avLst/>
          </a:prstGeom>
        </p:spPr>
      </p:pic>
      <p:cxnSp>
        <p:nvCxnSpPr>
          <p:cNvPr id="43" name="直線單箭頭接點 42"/>
          <p:cNvCxnSpPr/>
          <p:nvPr/>
        </p:nvCxnSpPr>
        <p:spPr>
          <a:xfrm>
            <a:off x="7800496" y="2310668"/>
            <a:ext cx="895069" cy="1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7641731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6" y="4013431"/>
            <a:ext cx="3187547" cy="2390660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 flipH="1">
            <a:off x="3290696" y="5434694"/>
            <a:ext cx="896400" cy="0"/>
          </a:xfrm>
          <a:prstGeom prst="straightConnector1">
            <a:avLst/>
          </a:prstGeom>
          <a:ln w="38100">
            <a:solidFill>
              <a:srgbClr val="FC9109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120352" y="4239224"/>
            <a:ext cx="1254547" cy="14477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2" y="4582374"/>
            <a:ext cx="1225512" cy="122551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1105645" y="5834577"/>
            <a:ext cx="127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Adobe Gothic Std B" pitchFamily="34" charset="-128"/>
                <a:ea typeface="Adobe Gothic Std B" pitchFamily="34" charset="-128"/>
              </a:rPr>
              <a:t>Weigihts</a:t>
            </a:r>
            <a:br>
              <a:rPr lang="en-US" altLang="zh-TW" u="sng" dirty="0"/>
            </a:br>
            <a:endParaRPr lang="en-US" altLang="zh-TW" sz="1000" b="1" dirty="0">
              <a:latin typeface="Adobe Gothic Std B" pitchFamily="34" charset="-128"/>
              <a:ea typeface="Adobe Gothic Std B" pitchFamily="34" charset="-128"/>
            </a:endParaRPr>
          </a:p>
          <a:p>
            <a:endParaRPr lang="zh-TW" altLang="en-US" dirty="0"/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48308F83-BF22-4443-A31F-FD3879BAD48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88" name="平行四边形 2">
              <a:extLst>
                <a:ext uri="{FF2B5EF4-FFF2-40B4-BE49-F238E27FC236}">
                  <a16:creationId xmlns:a16="http://schemas.microsoft.com/office/drawing/2014/main" id="{DE585B87-6FF2-4BA5-A26C-BF73942C17F8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平行四边形 2">
              <a:extLst>
                <a:ext uri="{FF2B5EF4-FFF2-40B4-BE49-F238E27FC236}">
                  <a16:creationId xmlns:a16="http://schemas.microsoft.com/office/drawing/2014/main" id="{16C40519-2750-48B8-B6A2-0D220570AB8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4EFB18E-0BF4-466D-8F73-16AAE89BFD9F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4C8E85DA-D403-493A-87FD-52F313E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86C7CD02-C556-426B-86F0-6BD9182AD7A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3342401F-421E-4452-A97E-4F7DE12411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BA3AD1A7-6694-4643-9C46-B23E58BEB98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B8E5922D-FE60-4A3C-A4E6-1249548221CA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99" name="平行四边形 2">
                  <a:extLst>
                    <a:ext uri="{FF2B5EF4-FFF2-40B4-BE49-F238E27FC236}">
                      <a16:creationId xmlns:a16="http://schemas.microsoft.com/office/drawing/2014/main" id="{152864EF-C217-4B71-B45A-9D70F6F67AA9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線接點 99">
                  <a:extLst>
                    <a:ext uri="{FF2B5EF4-FFF2-40B4-BE49-F238E27FC236}">
                      <a16:creationId xmlns:a16="http://schemas.microsoft.com/office/drawing/2014/main" id="{E9456C45-F3A9-48E5-BD4A-0961C989AEB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>
                  <a:extLst>
                    <a:ext uri="{FF2B5EF4-FFF2-40B4-BE49-F238E27FC236}">
                      <a16:creationId xmlns:a16="http://schemas.microsoft.com/office/drawing/2014/main" id="{630AD420-FAA6-49CF-8EE6-6DD2C0EA1F87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文本框 17">
              <a:extLst>
                <a:ext uri="{FF2B5EF4-FFF2-40B4-BE49-F238E27FC236}">
                  <a16:creationId xmlns:a16="http://schemas.microsoft.com/office/drawing/2014/main" id="{CE72C609-A0E0-498A-891A-3B74A225312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訓練過程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5" name="直線接點 47">
              <a:extLst>
                <a:ext uri="{FF2B5EF4-FFF2-40B4-BE49-F238E27FC236}">
                  <a16:creationId xmlns:a16="http://schemas.microsoft.com/office/drawing/2014/main" id="{6DA14F80-19FC-4335-95EE-C9D55769B84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5FB7D5A6-2C40-4C45-BD83-769129A2AEB2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234947" y="-4348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996BE0-44D0-40BE-943C-F1DF505D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6" y="151942"/>
            <a:ext cx="9764488" cy="6554115"/>
          </a:xfrm>
          <a:prstGeom prst="rect">
            <a:avLst/>
          </a:prstGeom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1236"/>
              </p:ext>
            </p:extLst>
          </p:nvPr>
        </p:nvGraphicFramePr>
        <p:xfrm>
          <a:off x="1060869" y="1003491"/>
          <a:ext cx="10070263" cy="582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Visio" r:id="rId6" imgW="11182423" imgH="6467580" progId="Visio.Drawing.15">
                  <p:embed/>
                </p:oleObj>
              </mc:Choice>
              <mc:Fallback>
                <p:oleObj name="Visio" r:id="rId6" imgW="11182423" imgH="64675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0869" y="1003491"/>
                        <a:ext cx="10070263" cy="582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E078BD6E-524D-4E69-AF90-93EACD049812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493C5FDC-0BC6-4177-9FA4-7F6204AFE42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62FDC717-E432-4749-8CAB-5628F0572F8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E486239-5A44-420B-8B2D-B07962DAD94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4FC9A1C-A17B-4D3F-B865-F4932AFF92C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FAE1F54-48E3-4F61-8C65-3B65CB839BD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EDCD9364-A154-4285-A489-22F5EEC1772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92AA7B06-5CD5-4FBB-93E5-175BD35BC13D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7E7A668A-DFE7-47B4-9261-DAED8F757FF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8" name="平行四边形 2">
                  <a:extLst>
                    <a:ext uri="{FF2B5EF4-FFF2-40B4-BE49-F238E27FC236}">
                      <a16:creationId xmlns:a16="http://schemas.microsoft.com/office/drawing/2014/main" id="{3C1D8239-C42F-400D-B2E2-DF5111F5591F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ABC9423E-EEC4-4D87-8292-D5BF9767EDFB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5E5CCB2D-C435-457D-AB45-59102CF2620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17">
              <a:extLst>
                <a:ext uri="{FF2B5EF4-FFF2-40B4-BE49-F238E27FC236}">
                  <a16:creationId xmlns:a16="http://schemas.microsoft.com/office/drawing/2014/main" id="{1E58A0CC-C4CE-4CFC-BCBA-E177D265C7B6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頁面操作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線接點 47">
              <a:extLst>
                <a:ext uri="{FF2B5EF4-FFF2-40B4-BE49-F238E27FC236}">
                  <a16:creationId xmlns:a16="http://schemas.microsoft.com/office/drawing/2014/main" id="{5B58BE3C-A806-48B0-BF93-505837B3D876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B57ACE5-0F87-4629-B327-EFF99C60927C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42" y="1532140"/>
            <a:ext cx="2499680" cy="444387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95" y="1552515"/>
            <a:ext cx="2504240" cy="445198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96737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中距離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63339" y="6013124"/>
            <a:ext cx="135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近距離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FA4AE99-2E0C-49BC-85C7-3D586E60B8D5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690AD36F-FB4A-42E5-A3B1-B4BBAEF6E31A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">
              <a:extLst>
                <a:ext uri="{FF2B5EF4-FFF2-40B4-BE49-F238E27FC236}">
                  <a16:creationId xmlns:a16="http://schemas.microsoft.com/office/drawing/2014/main" id="{69D9A696-62EC-49C8-81AC-D2B62D5E1CC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D5BF14F7-0DC4-4B1A-9634-2363791F7CA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DD41CFA0-AFBD-4E66-8FC6-A3C48DCE1CE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4FC4499-B8E4-43C9-986B-165DD4C08188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2801F0B6-F8E6-401D-B877-73F7B35BA44C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15ABC19F-1FCA-4864-8865-8C3B1B8195A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5D0EF087-7B60-4824-9829-DC6A1DBC0A3E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3" name="平行四边形 2">
                  <a:extLst>
                    <a:ext uri="{FF2B5EF4-FFF2-40B4-BE49-F238E27FC236}">
                      <a16:creationId xmlns:a16="http://schemas.microsoft.com/office/drawing/2014/main" id="{8C5ABB28-2C74-4EA7-B283-71EA6B4324A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8693B28F-74E5-47B6-A930-AB9328ABCBBE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C73EBF8E-E1F7-4822-8A6D-D43E04F1AF1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F6D0DEA5-D98C-4C35-BD8C-460B2B32C355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成果展示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線接點 47">
              <a:extLst>
                <a:ext uri="{FF2B5EF4-FFF2-40B4-BE49-F238E27FC236}">
                  <a16:creationId xmlns:a16="http://schemas.microsoft.com/office/drawing/2014/main" id="{DE4431D0-8286-4EBB-B76F-8E223DEF5220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DE97560-2220-4023-9151-835E62D182AA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1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07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054944" y="2967335"/>
            <a:ext cx="6082114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altLang="zh-TW" sz="5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WEB API &amp; </a:t>
            </a:r>
            <a:r>
              <a:rPr lang="zh-TW" altLang="en-US" sz="5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37020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76361" y="2861809"/>
            <a:ext cx="3048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Rest</a:t>
            </a:r>
            <a:r>
              <a:rPr lang="zh-TW" altLang="en-US" sz="2000" dirty="0">
                <a:latin typeface="+mn-ea"/>
              </a:rPr>
              <a:t>一種網路架構風格，近幾年來此概念已經被實作在大型網路系統中</a:t>
            </a:r>
            <a:r>
              <a:rPr lang="en-US" altLang="zh-TW" sz="2000" dirty="0">
                <a:latin typeface="+mn-ea"/>
              </a:rPr>
              <a:t>。</a:t>
            </a:r>
            <a:r>
              <a:rPr lang="zh-TW" altLang="en-US" sz="2000" dirty="0">
                <a:latin typeface="+mn-ea"/>
              </a:rPr>
              <a:t>此外它具有節省伺服器的計算資源和</a:t>
            </a:r>
            <a:r>
              <a:rPr lang="zh-TW" altLang="en-US" sz="2000" dirty="0">
                <a:latin typeface="+mn-ea"/>
                <a:sym typeface="Calibri"/>
              </a:rPr>
              <a:t>跨平台傳遞資料等優點。</a:t>
            </a:r>
            <a:endParaRPr lang="zh-TW" altLang="en-US" sz="2000" dirty="0"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18046" y="2934488"/>
            <a:ext cx="363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使用資料庫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:</a:t>
            </a:r>
            <a:r>
              <a:rPr lang="zh-TW" altLang="en-US" sz="2000" dirty="0">
                <a:latin typeface="+mn-ea"/>
                <a:cs typeface="Microsoft Yahei"/>
                <a:sym typeface="Microsoft Yahei"/>
              </a:rPr>
              <a:t> </a:t>
            </a:r>
            <a:r>
              <a:rPr lang="en-US" altLang="zh-TW" sz="2000" dirty="0">
                <a:latin typeface="+mn-ea"/>
                <a:cs typeface="Microsoft Yahei"/>
                <a:sym typeface="Microsoft Yahei"/>
              </a:rPr>
              <a:t>MySQL</a:t>
            </a:r>
          </a:p>
          <a:p>
            <a:r>
              <a:rPr lang="zh-TW" altLang="en-US" sz="2000" dirty="0">
                <a:latin typeface="+mn-ea"/>
              </a:rPr>
              <a:t>使用軟體與技術</a:t>
            </a:r>
            <a:r>
              <a:rPr lang="en-US" altLang="zh-TW" sz="2000" dirty="0">
                <a:latin typeface="+mn-ea"/>
              </a:rPr>
              <a:t>: </a:t>
            </a:r>
            <a:r>
              <a:rPr lang="en-US" altLang="zh-TW" sz="2000" dirty="0" err="1">
                <a:latin typeface="+mn-ea"/>
              </a:rPr>
              <a:t>Java,REST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使用框架</a:t>
            </a:r>
            <a:r>
              <a:rPr lang="en-US" altLang="zh-TW" sz="2000" dirty="0">
                <a:latin typeface="+mn-ea"/>
              </a:rPr>
              <a:t>: jersey</a:t>
            </a:r>
          </a:p>
          <a:p>
            <a:r>
              <a:rPr lang="zh-TW" altLang="en-US" sz="2000" dirty="0">
                <a:latin typeface="+mn-ea"/>
              </a:rPr>
              <a:t>開發工具</a:t>
            </a:r>
            <a:r>
              <a:rPr lang="en-US" altLang="zh-TW" sz="2000" dirty="0">
                <a:latin typeface="+mn-ea"/>
              </a:rPr>
              <a:t>:Eclipse</a:t>
            </a:r>
            <a:endParaRPr lang="zh-TW" altLang="en-US" sz="2000" dirty="0">
              <a:latin typeface="+mn-ea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569217A-F37D-4416-8A72-02338EAF18AE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46A3AAD9-968E-4B2D-9F41-A7ED70757085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2">
              <a:extLst>
                <a:ext uri="{FF2B5EF4-FFF2-40B4-BE49-F238E27FC236}">
                  <a16:creationId xmlns:a16="http://schemas.microsoft.com/office/drawing/2014/main" id="{29B27BEB-A5B9-4AF4-B54C-E4549278071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6330BB2D-9DF3-4C3D-B6C8-974FC3AAAD65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9AEFD9B3-9D0B-4FE0-BD98-F209B8F0171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29108D9-5AB2-4C99-897B-A25E26C36EDC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9F183555-20A4-468E-9C8C-F068603B7240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02905D26-6713-48AB-BB49-83717BDD152B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F361967D-6455-47B8-80A4-BB9DE2434837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7" name="平行四边形 2">
                  <a:extLst>
                    <a:ext uri="{FF2B5EF4-FFF2-40B4-BE49-F238E27FC236}">
                      <a16:creationId xmlns:a16="http://schemas.microsoft.com/office/drawing/2014/main" id="{B5F89BD1-347C-418E-BB0B-2D595F655B2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FDD77BED-9F0F-4E64-A8E9-A105D42E4AF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>
                  <a:extLst>
                    <a:ext uri="{FF2B5EF4-FFF2-40B4-BE49-F238E27FC236}">
                      <a16:creationId xmlns:a16="http://schemas.microsoft.com/office/drawing/2014/main" id="{26248FA5-E1BD-4150-BA7C-C31928E45BB5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文本框 17">
              <a:extLst>
                <a:ext uri="{FF2B5EF4-FFF2-40B4-BE49-F238E27FC236}">
                  <a16:creationId xmlns:a16="http://schemas.microsoft.com/office/drawing/2014/main" id="{7D7D1525-4FCC-4868-AD04-F1C2550A483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Web API &amp;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資料庫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7">
              <a:extLst>
                <a:ext uri="{FF2B5EF4-FFF2-40B4-BE49-F238E27FC236}">
                  <a16:creationId xmlns:a16="http://schemas.microsoft.com/office/drawing/2014/main" id="{6A5FAAB8-63BF-43E1-A087-80304A9FD491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04B7C154-76F5-4DCE-800F-E77C104344A8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4EBD097-7CDB-4E95-9745-87652498145D}"/>
              </a:ext>
            </a:extLst>
          </p:cNvPr>
          <p:cNvGrpSpPr/>
          <p:nvPr/>
        </p:nvGrpSpPr>
        <p:grpSpPr>
          <a:xfrm>
            <a:off x="1448215" y="2089050"/>
            <a:ext cx="2979662" cy="720080"/>
            <a:chOff x="395493" y="1797218"/>
            <a:chExt cx="2979662" cy="720080"/>
          </a:xfrm>
        </p:grpSpPr>
        <p:cxnSp>
          <p:nvCxnSpPr>
            <p:cNvPr id="73" name="Google Shape;95;p4">
              <a:extLst>
                <a:ext uri="{FF2B5EF4-FFF2-40B4-BE49-F238E27FC236}">
                  <a16:creationId xmlns:a16="http://schemas.microsoft.com/office/drawing/2014/main" id="{741602EF-E8FD-4E1B-B35C-918648947A0B}"/>
                </a:ext>
              </a:extLst>
            </p:cNvPr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E2E3E770-AB2E-499F-9D09-EB299391229E}"/>
                </a:ext>
              </a:extLst>
            </p:cNvPr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開發目的</a:t>
              </a:r>
              <a:endParaRPr lang="en-US" sz="2800" b="1" dirty="0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1AC8AE09-38BF-4C44-82B3-FC9F51ED217E}"/>
                </a:ext>
              </a:extLst>
            </p:cNvPr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9FC6164E-F838-48B0-9385-032190F1B770}"/>
                </a:ext>
              </a:extLst>
            </p:cNvPr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09BE854F-5285-4D32-87F3-86C6959C4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B77FD8C1-F2AD-43DD-A280-5A3AE093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3CDEE424-376D-4044-BFCA-65DE569E9E1F}"/>
              </a:ext>
            </a:extLst>
          </p:cNvPr>
          <p:cNvGrpSpPr/>
          <p:nvPr/>
        </p:nvGrpSpPr>
        <p:grpSpPr>
          <a:xfrm>
            <a:off x="6794308" y="2091832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>
              <a:extLst>
                <a:ext uri="{FF2B5EF4-FFF2-40B4-BE49-F238E27FC236}">
                  <a16:creationId xmlns:a16="http://schemas.microsoft.com/office/drawing/2014/main" id="{8B1C5843-2D7A-4411-ADFC-5426777A901C}"/>
                </a:ext>
              </a:extLst>
            </p:cNvPr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14FA426B-A5BE-4181-BFEE-E05E5B247580}"/>
                </a:ext>
              </a:extLst>
            </p:cNvPr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開發環境</a:t>
              </a:r>
              <a:endParaRPr lang="en-US" sz="2800" b="1" dirty="0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54C03BC4-7054-47AB-810C-5ED775A7E5F8}"/>
                </a:ext>
              </a:extLst>
            </p:cNvPr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39625148-50F9-4371-B09D-7480243D5885}"/>
                </a:ext>
              </a:extLst>
            </p:cNvPr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84" name="手繪多邊形 69">
                <a:extLst>
                  <a:ext uri="{FF2B5EF4-FFF2-40B4-BE49-F238E27FC236}">
                    <a16:creationId xmlns:a16="http://schemas.microsoft.com/office/drawing/2014/main" id="{B576102D-4045-4C22-8872-545A0F5F7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E072E07A-6A8D-4FEC-AB88-DC495853F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A3E012EE-2747-40BF-A5DA-591A0C58A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-319885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8C824E-59DD-473E-9ED2-A625F773ACF1}"/>
              </a:ext>
            </a:extLst>
          </p:cNvPr>
          <p:cNvSpPr/>
          <p:nvPr/>
        </p:nvSpPr>
        <p:spPr>
          <a:xfrm>
            <a:off x="5062599" y="1980137"/>
            <a:ext cx="1128978" cy="11289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6CF985-D3DD-481A-94F9-F5817D8D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2" y="4725544"/>
            <a:ext cx="1283986" cy="1283986"/>
          </a:xfrm>
          <a:prstGeom prst="rect">
            <a:avLst/>
          </a:prstGeom>
        </p:spPr>
      </p:pic>
      <p:sp>
        <p:nvSpPr>
          <p:cNvPr id="8" name="圓柱形 7">
            <a:extLst>
              <a:ext uri="{FF2B5EF4-FFF2-40B4-BE49-F238E27FC236}">
                <a16:creationId xmlns:a16="http://schemas.microsoft.com/office/drawing/2014/main" id="{ECBA35D9-6C42-4D45-B5FB-E50012CBEA6F}"/>
              </a:ext>
            </a:extLst>
          </p:cNvPr>
          <p:cNvSpPr/>
          <p:nvPr/>
        </p:nvSpPr>
        <p:spPr>
          <a:xfrm>
            <a:off x="7806991" y="1683810"/>
            <a:ext cx="1380450" cy="183599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62B0A1-6467-4E70-AC19-C82674265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8" y="1706687"/>
            <a:ext cx="1790246" cy="179024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782533" y="2462784"/>
            <a:ext cx="144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Database</a:t>
            </a:r>
          </a:p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84889" y="2339160"/>
            <a:ext cx="128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Web API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776092" y="2089770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3677270" y="265684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510080" y="2096844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左箭號 34"/>
          <p:cNvSpPr/>
          <p:nvPr/>
        </p:nvSpPr>
        <p:spPr>
          <a:xfrm>
            <a:off x="6450586" y="268913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上箭號 11"/>
          <p:cNvSpPr/>
          <p:nvPr/>
        </p:nvSpPr>
        <p:spPr>
          <a:xfrm>
            <a:off x="5116268" y="3443192"/>
            <a:ext cx="484632" cy="97840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5677087" y="350664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017266" y="3626517"/>
            <a:ext cx="15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魔鏡介面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52864" y="6091851"/>
            <a:ext cx="194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Web Server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C4AE62E-42EB-47D0-BCE2-6B531EBC6B8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F0DF3E00-1AE4-4041-BD85-A779C26939FF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2">
              <a:extLst>
                <a:ext uri="{FF2B5EF4-FFF2-40B4-BE49-F238E27FC236}">
                  <a16:creationId xmlns:a16="http://schemas.microsoft.com/office/drawing/2014/main" id="{E37A4BA6-8BCD-4B1C-BAAA-52F0A013EE96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ED5F90A3-B405-494D-86BD-96D941608D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4AD26BC-16B3-4578-8F07-88C77566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FE1BE330-30B7-48B5-BCAE-6BA9FF3440BE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0193D66F-D0FA-4BAF-9D19-A08A27C4E118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2442C615-E3A9-4616-BA72-650F75A3819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947FF713-6E87-4B20-A455-655E1055CB20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7" name="平行四边形 2">
                  <a:extLst>
                    <a:ext uri="{FF2B5EF4-FFF2-40B4-BE49-F238E27FC236}">
                      <a16:creationId xmlns:a16="http://schemas.microsoft.com/office/drawing/2014/main" id="{907A2B4F-788F-48BF-BF47-89A8F560DD8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C080CA6C-D38C-4554-B6F3-B936744DAE89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id="{CCD531E7-B251-4F79-80D5-2FE1DB95C98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文本框 17">
              <a:extLst>
                <a:ext uri="{FF2B5EF4-FFF2-40B4-BE49-F238E27FC236}">
                  <a16:creationId xmlns:a16="http://schemas.microsoft.com/office/drawing/2014/main" id="{903E4D5B-68DC-4ABF-AD68-BBB979353F6E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流程圖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直線接點 47">
              <a:extLst>
                <a:ext uri="{FF2B5EF4-FFF2-40B4-BE49-F238E27FC236}">
                  <a16:creationId xmlns:a16="http://schemas.microsoft.com/office/drawing/2014/main" id="{A892828C-0812-4229-B6F2-E03D5D685C62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A59762F-80ED-4901-8E2F-5355854216B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8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65" y="1548348"/>
            <a:ext cx="8077626" cy="7671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0" y="2558887"/>
            <a:ext cx="5408128" cy="41177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84" y="2869635"/>
            <a:ext cx="5224300" cy="2917584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CFCCE076-CB98-41BB-8671-28CF1E7F4BC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3A5CB2EA-2BC4-4528-8295-8F01444A827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">
              <a:extLst>
                <a:ext uri="{FF2B5EF4-FFF2-40B4-BE49-F238E27FC236}">
                  <a16:creationId xmlns:a16="http://schemas.microsoft.com/office/drawing/2014/main" id="{B3E97330-6CF4-48E0-A1D3-69259245DC41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59D444B-364D-46FC-A4ED-4626BB8D19F2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90AB3FD9-34D4-4087-991A-15AAC58BB47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0C42E9A2-18E7-46D7-9888-58F5A49A623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FDB0135F-09A4-4C9E-A920-F4676BD82B5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98C8A566-6BE8-4196-AE91-156CF674AC32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B624DC0A-6535-436F-89AB-B3F3CC8C3CA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2" name="平行四边形 2">
                  <a:extLst>
                    <a:ext uri="{FF2B5EF4-FFF2-40B4-BE49-F238E27FC236}">
                      <a16:creationId xmlns:a16="http://schemas.microsoft.com/office/drawing/2014/main" id="{00551CD3-0550-4903-8656-4D8CE0F8C0A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378DF393-6DD3-4B69-917C-00B1F3039CE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AF6D890B-BACB-4FE8-A5E8-FCA78E626D39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文本框 17">
              <a:extLst>
                <a:ext uri="{FF2B5EF4-FFF2-40B4-BE49-F238E27FC236}">
                  <a16:creationId xmlns:a16="http://schemas.microsoft.com/office/drawing/2014/main" id="{3D2D1611-3805-4D3A-A087-C99C8CF94AB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資料庫實作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直線接點 47">
              <a:extLst>
                <a:ext uri="{FF2B5EF4-FFF2-40B4-BE49-F238E27FC236}">
                  <a16:creationId xmlns:a16="http://schemas.microsoft.com/office/drawing/2014/main" id="{D0C3EFE3-9FFF-4433-8721-12CC864651CC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708DEE6-4432-4F53-A9AB-CFB2532F2983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61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API</a:t>
            </a:r>
            <a:r>
              <a:rPr lang="zh-TW" altLang="en-US" sz="3200" b="1" dirty="0">
                <a:solidFill>
                  <a:schemeClr val="bg1"/>
                </a:solidFill>
              </a:rPr>
              <a:t>實作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5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7" y="1287255"/>
            <a:ext cx="11789267" cy="151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41" y="3104915"/>
            <a:ext cx="10637382" cy="334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3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92D5F0E-7085-4610-AB20-A2E8EBC9AE4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43" name="平行四边形 2">
              <a:extLst>
                <a:ext uri="{FF2B5EF4-FFF2-40B4-BE49-F238E27FC236}">
                  <a16:creationId xmlns:a16="http://schemas.microsoft.com/office/drawing/2014/main" id="{07ACA9CA-D020-4C61-AF93-5791D6347AD1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2">
              <a:extLst>
                <a:ext uri="{FF2B5EF4-FFF2-40B4-BE49-F238E27FC236}">
                  <a16:creationId xmlns:a16="http://schemas.microsoft.com/office/drawing/2014/main" id="{4FCD4BF6-AE1B-4F97-8416-065B5181E784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C6BAB53-B27A-4466-AE49-6A4A67A9A91C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CE88B285-EC8D-47F0-8D81-493A048A2FE4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409002C-71C6-4C30-8151-B5CA80A9BA72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E055382F-BFEA-4A0A-8CDB-985EC37370B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DC090BD6-B2AA-4961-B0D0-24E6FC554A6F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76FAB79E-DA76-42CB-9F93-D2CDB72365B6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62" name="平行四边形 2">
                  <a:extLst>
                    <a:ext uri="{FF2B5EF4-FFF2-40B4-BE49-F238E27FC236}">
                      <a16:creationId xmlns:a16="http://schemas.microsoft.com/office/drawing/2014/main" id="{65F78074-12F4-49B1-B596-6F86B65F493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id="{780FEF6D-B635-4983-A216-2AF9881F459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B49DBD30-7FE4-44B6-A519-A1E3EEEB470C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文本框 17">
              <a:extLst>
                <a:ext uri="{FF2B5EF4-FFF2-40B4-BE49-F238E27FC236}">
                  <a16:creationId xmlns:a16="http://schemas.microsoft.com/office/drawing/2014/main" id="{18DEED28-CE20-4F71-8D4E-BEAC74A6FAC1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3200" b="1" dirty="0">
                  <a:solidFill>
                    <a:schemeClr val="bg1"/>
                  </a:solidFill>
                </a:rPr>
                <a:t>API</a:t>
              </a:r>
              <a:r>
                <a:rPr lang="zh-TW" altLang="en-US" sz="3200" b="1" dirty="0">
                  <a:solidFill>
                    <a:schemeClr val="bg1"/>
                  </a:solidFill>
                </a:rPr>
                <a:t>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直線接點 47">
              <a:extLst>
                <a:ext uri="{FF2B5EF4-FFF2-40B4-BE49-F238E27FC236}">
                  <a16:creationId xmlns:a16="http://schemas.microsoft.com/office/drawing/2014/main" id="{7CB51952-D8F1-4812-82CF-1CEFCAC19C6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AB3888A-ED7C-41D8-B067-7B14914A1ACB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6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08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62232" y="2551837"/>
            <a:ext cx="3957343" cy="175432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後端網頁和</a:t>
            </a:r>
            <a:endParaRPr lang="en-US" altLang="zh-TW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居家安全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6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10540231" y="7597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2525487" y="5134266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1972" y="359616"/>
            <a:ext cx="2913962" cy="6323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3200" b="1" dirty="0">
                <a:solidFill>
                  <a:schemeClr val="accent2"/>
                </a:solidFill>
              </a:rPr>
              <a:t>成員介紹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37133" y="1268412"/>
            <a:ext cx="2073806" cy="2697661"/>
            <a:chOff x="1177394" y="2085688"/>
            <a:chExt cx="2073806" cy="2697661"/>
          </a:xfrm>
        </p:grpSpPr>
        <p:sp>
          <p:nvSpPr>
            <p:cNvPr id="6" name="菱形 5"/>
            <p:cNvSpPr/>
            <p:nvPr/>
          </p:nvSpPr>
          <p:spPr>
            <a:xfrm rot="16200000">
              <a:off x="1527844" y="2075318"/>
              <a:ext cx="1372908" cy="1393648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77394" y="3709877"/>
              <a:ext cx="2073806" cy="1073472"/>
              <a:chOff x="9093922" y="2192795"/>
              <a:chExt cx="1724320" cy="107347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邱猷龍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後端網頁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sp>
        <p:nvSpPr>
          <p:cNvPr id="3" name="平行四边形 2"/>
          <p:cNvSpPr/>
          <p:nvPr/>
        </p:nvSpPr>
        <p:spPr>
          <a:xfrm>
            <a:off x="2484462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2484463" y="3896236"/>
            <a:ext cx="2073806" cy="2697661"/>
            <a:chOff x="3765198" y="2085688"/>
            <a:chExt cx="2073806" cy="2697661"/>
          </a:xfrm>
        </p:grpSpPr>
        <p:sp>
          <p:nvSpPr>
            <p:cNvPr id="44" name="菱形 4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29"/>
            <p:cNvGrpSpPr/>
            <p:nvPr/>
          </p:nvGrpSpPr>
          <p:grpSpPr>
            <a:xfrm>
              <a:off x="3765198" y="3709877"/>
              <a:ext cx="2073806" cy="1073472"/>
              <a:chOff x="9093922" y="2192795"/>
              <a:chExt cx="1724320" cy="1073472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張哲維</a:t>
                </a:r>
                <a:endPara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文本框 31"/>
              <p:cNvSpPr txBox="1"/>
              <p:nvPr/>
            </p:nvSpPr>
            <p:spPr>
              <a:xfrm>
                <a:off x="9093923" y="2542351"/>
                <a:ext cx="1724318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前端網頁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居家安全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48" name="群組 47"/>
          <p:cNvGrpSpPr/>
          <p:nvPr/>
        </p:nvGrpSpPr>
        <p:grpSpPr>
          <a:xfrm>
            <a:off x="6753657" y="3879302"/>
            <a:ext cx="2073806" cy="2669961"/>
            <a:chOff x="3765198" y="2085688"/>
            <a:chExt cx="2073806" cy="2669961"/>
          </a:xfrm>
        </p:grpSpPr>
        <p:sp>
          <p:nvSpPr>
            <p:cNvPr id="49" name="菱形 48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陳翰勳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資料庫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網路爬蟲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8632109" y="1269006"/>
            <a:ext cx="2073806" cy="2669961"/>
            <a:chOff x="3765198" y="2085688"/>
            <a:chExt cx="2073806" cy="2669961"/>
          </a:xfrm>
        </p:grpSpPr>
        <p:sp>
          <p:nvSpPr>
            <p:cNvPr id="54" name="菱形 53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29"/>
            <p:cNvGrpSpPr/>
            <p:nvPr/>
          </p:nvGrpSpPr>
          <p:grpSpPr>
            <a:xfrm>
              <a:off x="3765198" y="3709877"/>
              <a:ext cx="2073806" cy="1045772"/>
              <a:chOff x="9093922" y="2192795"/>
              <a:chExt cx="1724320" cy="104577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9093922" y="2192795"/>
                <a:ext cx="172432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許景順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文本框 31"/>
              <p:cNvSpPr txBox="1"/>
              <p:nvPr/>
            </p:nvSpPr>
            <p:spPr>
              <a:xfrm>
                <a:off x="9093923" y="2542351"/>
                <a:ext cx="1724318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手勢辨識</a:t>
                </a:r>
                <a:endParaRPr lang="en-US" altLang="zh-TW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 algn="ctr">
                  <a:lnSpc>
                    <a:spcPct val="114000"/>
                  </a:lnSpc>
                </a:pP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4588111" y="1257383"/>
            <a:ext cx="2073806" cy="2357183"/>
            <a:chOff x="3765198" y="2085688"/>
            <a:chExt cx="2073806" cy="2357183"/>
          </a:xfrm>
        </p:grpSpPr>
        <p:sp>
          <p:nvSpPr>
            <p:cNvPr id="10" name="菱形 9"/>
            <p:cNvSpPr/>
            <p:nvPr/>
          </p:nvSpPr>
          <p:spPr>
            <a:xfrm rot="16200000">
              <a:off x="4115647" y="2075316"/>
              <a:ext cx="1372908" cy="1393652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765198" y="3709877"/>
              <a:ext cx="2073806" cy="732994"/>
              <a:chOff x="9093922" y="2192795"/>
              <a:chExt cx="1724320" cy="73299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093922" y="2192795"/>
                <a:ext cx="1724320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楊智詠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093923" y="2542351"/>
                <a:ext cx="1724318" cy="38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人臉辨識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b="33673"/>
          <a:stretch/>
        </p:blipFill>
        <p:spPr>
          <a:xfrm>
            <a:off x="2621366" y="3614566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r="2726"/>
          <a:stretch/>
        </p:blipFill>
        <p:spPr>
          <a:xfrm>
            <a:off x="2621366" y="3604115"/>
            <a:ext cx="1800000" cy="1800000"/>
          </a:xfrm>
          <a:prstGeom prst="rect">
            <a:avLst/>
          </a:prstGeom>
        </p:spPr>
      </p:pic>
      <p:pic>
        <p:nvPicPr>
          <p:cNvPr id="1026" name="Picture 2" descr="D:\Camera\20140528_1615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 rot="5400000">
            <a:off x="902178" y="115909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37728"/>
          <a:stretch/>
        </p:blipFill>
        <p:spPr bwMode="auto">
          <a:xfrm>
            <a:off x="8801886" y="792105"/>
            <a:ext cx="1700027" cy="20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7" y="991969"/>
            <a:ext cx="1271075" cy="18760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EBAD6F-FC8E-45B8-91BC-DDFA5EF409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7" y="3600217"/>
            <a:ext cx="1445062" cy="192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016089" y="2817380"/>
            <a:ext cx="4337956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作業環境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程式語言   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/>
              <a:t>工具與套件 </a:t>
            </a:r>
            <a:r>
              <a:rPr lang="en-US" altLang="zh-TW" sz="20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1744993" y="2517486"/>
            <a:ext cx="3258019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智慧鏡主要用手勢來操作。因受限硬體的架構，所以設計一個後端</a:t>
            </a:r>
            <a:r>
              <a:rPr lang="en-US" altLang="zh-TW" sz="2000" dirty="0">
                <a:latin typeface="+mn-ea"/>
              </a:rPr>
              <a:t>Web</a:t>
            </a:r>
            <a:r>
              <a:rPr lang="zh-TW" altLang="en-US" sz="2000" dirty="0">
                <a:latin typeface="+mn-ea"/>
              </a:rPr>
              <a:t>，輔助使用者使用智慧鏡，並結合社群活動和</a:t>
            </a:r>
            <a:r>
              <a:rPr lang="en-US" altLang="zh-TW" sz="2000" dirty="0">
                <a:latin typeface="+mn-ea"/>
              </a:rPr>
              <a:t>IoT</a:t>
            </a:r>
            <a:r>
              <a:rPr lang="zh-TW" altLang="en-US" sz="2000" dirty="0">
                <a:latin typeface="+mn-ea"/>
              </a:rPr>
              <a:t>家電串流，增加智慧鏡的使用性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49775" y="1797218"/>
            <a:ext cx="2979662" cy="720080"/>
            <a:chOff x="395493" y="1797218"/>
            <a:chExt cx="2979662" cy="720080"/>
          </a:xfrm>
        </p:grpSpPr>
        <p:cxnSp>
          <p:nvCxnSpPr>
            <p:cNvPr id="78" name="Google Shape;95;p4"/>
            <p:cNvCxnSpPr/>
            <p:nvPr/>
          </p:nvCxnSpPr>
          <p:spPr>
            <a:xfrm>
              <a:off x="819755" y="2499051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文字方塊 53"/>
            <p:cNvSpPr txBox="1"/>
            <p:nvPr/>
          </p:nvSpPr>
          <p:spPr>
            <a:xfrm>
              <a:off x="1313970" y="1931855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設計目的</a:t>
              </a:r>
              <a:endParaRPr lang="en-US" sz="2800" b="1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395493" y="1797218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11999" y="1930685"/>
              <a:ext cx="534612" cy="403030"/>
              <a:chOff x="4355675" y="2117018"/>
              <a:chExt cx="3480650" cy="2623964"/>
            </a:xfrm>
            <a:solidFill>
              <a:schemeClr val="bg1"/>
            </a:solidFill>
          </p:grpSpPr>
          <p:sp>
            <p:nvSpPr>
              <p:cNvPr id="65" name="Freeform 40"/>
              <p:cNvSpPr>
                <a:spLocks/>
              </p:cNvSpPr>
              <p:nvPr/>
            </p:nvSpPr>
            <p:spPr bwMode="auto">
              <a:xfrm>
                <a:off x="5383463" y="2978390"/>
                <a:ext cx="1462576" cy="1762592"/>
              </a:xfrm>
              <a:custGeom>
                <a:avLst/>
                <a:gdLst>
                  <a:gd name="T0" fmla="*/ 2156 w 5504"/>
                  <a:gd name="T1" fmla="*/ 5960 h 6632"/>
                  <a:gd name="T2" fmla="*/ 0 w 5504"/>
                  <a:gd name="T3" fmla="*/ 3404 h 6632"/>
                  <a:gd name="T4" fmla="*/ 802 w 5504"/>
                  <a:gd name="T5" fmla="*/ 3365 h 6632"/>
                  <a:gd name="T6" fmla="*/ 1642 w 5504"/>
                  <a:gd name="T7" fmla="*/ 3326 h 6632"/>
                  <a:gd name="T8" fmla="*/ 1679 w 5504"/>
                  <a:gd name="T9" fmla="*/ 1647 h 6632"/>
                  <a:gd name="T10" fmla="*/ 1679 w 5504"/>
                  <a:gd name="T11" fmla="*/ 0 h 6632"/>
                  <a:gd name="T12" fmla="*/ 2752 w 5504"/>
                  <a:gd name="T13" fmla="*/ 0 h 6632"/>
                  <a:gd name="T14" fmla="*/ 3824 w 5504"/>
                  <a:gd name="T15" fmla="*/ 0 h 6632"/>
                  <a:gd name="T16" fmla="*/ 3824 w 5504"/>
                  <a:gd name="T17" fmla="*/ 1647 h 6632"/>
                  <a:gd name="T18" fmla="*/ 3862 w 5504"/>
                  <a:gd name="T19" fmla="*/ 3326 h 6632"/>
                  <a:gd name="T20" fmla="*/ 4702 w 5504"/>
                  <a:gd name="T21" fmla="*/ 3365 h 6632"/>
                  <a:gd name="T22" fmla="*/ 5504 w 5504"/>
                  <a:gd name="T23" fmla="*/ 3404 h 6632"/>
                  <a:gd name="T24" fmla="*/ 4135 w 5504"/>
                  <a:gd name="T25" fmla="*/ 5038 h 6632"/>
                  <a:gd name="T26" fmla="*/ 3390 w 5504"/>
                  <a:gd name="T27" fmla="*/ 5907 h 6632"/>
                  <a:gd name="T28" fmla="*/ 2752 w 5504"/>
                  <a:gd name="T29" fmla="*/ 6632 h 6632"/>
                  <a:gd name="T30" fmla="*/ 2156 w 5504"/>
                  <a:gd name="T31" fmla="*/ 5960 h 6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04" h="6632">
                    <a:moveTo>
                      <a:pt x="2156" y="5960"/>
                    </a:moveTo>
                    <a:cubicBezTo>
                      <a:pt x="467" y="3987"/>
                      <a:pt x="0" y="3433"/>
                      <a:pt x="0" y="3404"/>
                    </a:cubicBezTo>
                    <a:cubicBezTo>
                      <a:pt x="0" y="3382"/>
                      <a:pt x="230" y="3370"/>
                      <a:pt x="802" y="3365"/>
                    </a:cubicBezTo>
                    <a:cubicBezTo>
                      <a:pt x="1336" y="3360"/>
                      <a:pt x="1617" y="3347"/>
                      <a:pt x="1642" y="3326"/>
                    </a:cubicBezTo>
                    <a:cubicBezTo>
                      <a:pt x="1672" y="3301"/>
                      <a:pt x="1679" y="2986"/>
                      <a:pt x="1679" y="1647"/>
                    </a:cubicBezTo>
                    <a:lnTo>
                      <a:pt x="1679" y="0"/>
                    </a:lnTo>
                    <a:lnTo>
                      <a:pt x="2752" y="0"/>
                    </a:lnTo>
                    <a:lnTo>
                      <a:pt x="3824" y="0"/>
                    </a:lnTo>
                    <a:lnTo>
                      <a:pt x="3824" y="1647"/>
                    </a:lnTo>
                    <a:cubicBezTo>
                      <a:pt x="3824" y="2986"/>
                      <a:pt x="3831" y="3301"/>
                      <a:pt x="3862" y="3326"/>
                    </a:cubicBezTo>
                    <a:cubicBezTo>
                      <a:pt x="3887" y="3347"/>
                      <a:pt x="4167" y="3360"/>
                      <a:pt x="4702" y="3365"/>
                    </a:cubicBezTo>
                    <a:cubicBezTo>
                      <a:pt x="5267" y="3370"/>
                      <a:pt x="5504" y="3382"/>
                      <a:pt x="5504" y="3404"/>
                    </a:cubicBezTo>
                    <a:cubicBezTo>
                      <a:pt x="5504" y="3430"/>
                      <a:pt x="4548" y="4571"/>
                      <a:pt x="4135" y="5038"/>
                    </a:cubicBezTo>
                    <a:cubicBezTo>
                      <a:pt x="4065" y="5116"/>
                      <a:pt x="3730" y="5507"/>
                      <a:pt x="3390" y="5907"/>
                    </a:cubicBezTo>
                    <a:cubicBezTo>
                      <a:pt x="3051" y="6306"/>
                      <a:pt x="2763" y="6632"/>
                      <a:pt x="2752" y="6632"/>
                    </a:cubicBezTo>
                    <a:cubicBezTo>
                      <a:pt x="2740" y="6632"/>
                      <a:pt x="2472" y="6330"/>
                      <a:pt x="2156" y="596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355675" y="2117018"/>
                <a:ext cx="3480650" cy="2105970"/>
              </a:xfrm>
              <a:custGeom>
                <a:avLst/>
                <a:gdLst>
                  <a:gd name="T0" fmla="*/ 2341 w 13095"/>
                  <a:gd name="T1" fmla="*/ 7886 h 7920"/>
                  <a:gd name="T2" fmla="*/ 509 w 13095"/>
                  <a:gd name="T3" fmla="*/ 6449 h 7920"/>
                  <a:gd name="T4" fmla="*/ 1245 w 13095"/>
                  <a:gd name="T5" fmla="*/ 3297 h 7920"/>
                  <a:gd name="T6" fmla="*/ 1995 w 13095"/>
                  <a:gd name="T7" fmla="*/ 2896 h 7920"/>
                  <a:gd name="T8" fmla="*/ 2200 w 13095"/>
                  <a:gd name="T9" fmla="*/ 2842 h 7920"/>
                  <a:gd name="T10" fmla="*/ 2505 w 13095"/>
                  <a:gd name="T11" fmla="*/ 2787 h 7920"/>
                  <a:gd name="T12" fmla="*/ 2736 w 13095"/>
                  <a:gd name="T13" fmla="*/ 2728 h 7920"/>
                  <a:gd name="T14" fmla="*/ 2809 w 13095"/>
                  <a:gd name="T15" fmla="*/ 2535 h 7920"/>
                  <a:gd name="T16" fmla="*/ 3268 w 13095"/>
                  <a:gd name="T17" fmla="*/ 1472 h 7920"/>
                  <a:gd name="T18" fmla="*/ 4100 w 13095"/>
                  <a:gd name="T19" fmla="*/ 647 h 7920"/>
                  <a:gd name="T20" fmla="*/ 6845 w 13095"/>
                  <a:gd name="T21" fmla="*/ 382 h 7920"/>
                  <a:gd name="T22" fmla="*/ 7998 w 13095"/>
                  <a:gd name="T23" fmla="*/ 1256 h 7920"/>
                  <a:gd name="T24" fmla="*/ 8174 w 13095"/>
                  <a:gd name="T25" fmla="*/ 1479 h 7920"/>
                  <a:gd name="T26" fmla="*/ 8644 w 13095"/>
                  <a:gd name="T27" fmla="*/ 1478 h 7920"/>
                  <a:gd name="T28" fmla="*/ 9354 w 13095"/>
                  <a:gd name="T29" fmla="*/ 1540 h 7920"/>
                  <a:gd name="T30" fmla="*/ 10559 w 13095"/>
                  <a:gd name="T31" fmla="*/ 2257 h 7920"/>
                  <a:gd name="T32" fmla="*/ 11194 w 13095"/>
                  <a:gd name="T33" fmla="*/ 3405 h 7920"/>
                  <a:gd name="T34" fmla="*/ 11259 w 13095"/>
                  <a:gd name="T35" fmla="*/ 3617 h 7920"/>
                  <a:gd name="T36" fmla="*/ 11528 w 13095"/>
                  <a:gd name="T37" fmla="*/ 3704 h 7920"/>
                  <a:gd name="T38" fmla="*/ 11923 w 13095"/>
                  <a:gd name="T39" fmla="*/ 3856 h 7920"/>
                  <a:gd name="T40" fmla="*/ 13019 w 13095"/>
                  <a:gd name="T41" fmla="*/ 5141 h 7920"/>
                  <a:gd name="T42" fmla="*/ 13090 w 13095"/>
                  <a:gd name="T43" fmla="*/ 5734 h 7920"/>
                  <a:gd name="T44" fmla="*/ 12894 w 13095"/>
                  <a:gd name="T45" fmla="*/ 6721 h 7920"/>
                  <a:gd name="T46" fmla="*/ 11931 w 13095"/>
                  <a:gd name="T47" fmla="*/ 7709 h 7920"/>
                  <a:gd name="T48" fmla="*/ 10519 w 13095"/>
                  <a:gd name="T49" fmla="*/ 7914 h 7920"/>
                  <a:gd name="T50" fmla="*/ 9637 w 13095"/>
                  <a:gd name="T51" fmla="*/ 7907 h 7920"/>
                  <a:gd name="T52" fmla="*/ 10125 w 13095"/>
                  <a:gd name="T53" fmla="*/ 7321 h 7920"/>
                  <a:gd name="T54" fmla="*/ 10294 w 13095"/>
                  <a:gd name="T55" fmla="*/ 7131 h 7920"/>
                  <a:gd name="T56" fmla="*/ 10698 w 13095"/>
                  <a:gd name="T57" fmla="*/ 7131 h 7920"/>
                  <a:gd name="T58" fmla="*/ 11591 w 13095"/>
                  <a:gd name="T59" fmla="*/ 6972 h 7920"/>
                  <a:gd name="T60" fmla="*/ 12307 w 13095"/>
                  <a:gd name="T61" fmla="*/ 5564 h 7920"/>
                  <a:gd name="T62" fmla="*/ 11574 w 13095"/>
                  <a:gd name="T63" fmla="*/ 4583 h 7920"/>
                  <a:gd name="T64" fmla="*/ 10850 w 13095"/>
                  <a:gd name="T65" fmla="*/ 4424 h 7920"/>
                  <a:gd name="T66" fmla="*/ 10497 w 13095"/>
                  <a:gd name="T67" fmla="*/ 4407 h 7920"/>
                  <a:gd name="T68" fmla="*/ 10479 w 13095"/>
                  <a:gd name="T69" fmla="*/ 4054 h 7920"/>
                  <a:gd name="T70" fmla="*/ 9948 w 13095"/>
                  <a:gd name="T71" fmla="*/ 2783 h 7920"/>
                  <a:gd name="T72" fmla="*/ 8734 w 13095"/>
                  <a:gd name="T73" fmla="*/ 2267 h 7920"/>
                  <a:gd name="T74" fmla="*/ 8324 w 13095"/>
                  <a:gd name="T75" fmla="*/ 2300 h 7920"/>
                  <a:gd name="T76" fmla="*/ 8017 w 13095"/>
                  <a:gd name="T77" fmla="*/ 2398 h 7920"/>
                  <a:gd name="T78" fmla="*/ 7798 w 13095"/>
                  <a:gd name="T79" fmla="*/ 2417 h 7920"/>
                  <a:gd name="T80" fmla="*/ 7639 w 13095"/>
                  <a:gd name="T81" fmla="*/ 2142 h 7920"/>
                  <a:gd name="T82" fmla="*/ 6739 w 13095"/>
                  <a:gd name="T83" fmla="*/ 1223 h 7920"/>
                  <a:gd name="T84" fmla="*/ 5714 w 13095"/>
                  <a:gd name="T85" fmla="*/ 950 h 7920"/>
                  <a:gd name="T86" fmla="*/ 4994 w 13095"/>
                  <a:gd name="T87" fmla="*/ 1080 h 7920"/>
                  <a:gd name="T88" fmla="*/ 3725 w 13095"/>
                  <a:gd name="T89" fmla="*/ 2264 h 7920"/>
                  <a:gd name="T90" fmla="*/ 3505 w 13095"/>
                  <a:gd name="T91" fmla="*/ 3476 h 7920"/>
                  <a:gd name="T92" fmla="*/ 3498 w 13095"/>
                  <a:gd name="T93" fmla="*/ 3645 h 7920"/>
                  <a:gd name="T94" fmla="*/ 3372 w 13095"/>
                  <a:gd name="T95" fmla="*/ 3635 h 7920"/>
                  <a:gd name="T96" fmla="*/ 3180 w 13095"/>
                  <a:gd name="T97" fmla="*/ 3600 h 7920"/>
                  <a:gd name="T98" fmla="*/ 2406 w 13095"/>
                  <a:gd name="T99" fmla="*/ 3614 h 7920"/>
                  <a:gd name="T100" fmla="*/ 1551 w 13095"/>
                  <a:gd name="T101" fmla="*/ 4102 h 7920"/>
                  <a:gd name="T102" fmla="*/ 1101 w 13095"/>
                  <a:gd name="T103" fmla="*/ 4899 h 7920"/>
                  <a:gd name="T104" fmla="*/ 1098 w 13095"/>
                  <a:gd name="T105" fmla="*/ 5790 h 7920"/>
                  <a:gd name="T106" fmla="*/ 2021 w 13095"/>
                  <a:gd name="T107" fmla="*/ 6931 h 7920"/>
                  <a:gd name="T108" fmla="*/ 2794 w 13095"/>
                  <a:gd name="T109" fmla="*/ 7130 h 7920"/>
                  <a:gd name="T110" fmla="*/ 3036 w 13095"/>
                  <a:gd name="T111" fmla="*/ 7236 h 7920"/>
                  <a:gd name="T112" fmla="*/ 3580 w 13095"/>
                  <a:gd name="T113" fmla="*/ 7886 h 7920"/>
                  <a:gd name="T114" fmla="*/ 3027 w 13095"/>
                  <a:gd name="T115" fmla="*/ 7917 h 7920"/>
                  <a:gd name="T116" fmla="*/ 2341 w 13095"/>
                  <a:gd name="T117" fmla="*/ 7886 h 7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95" h="7920">
                    <a:moveTo>
                      <a:pt x="2341" y="7886"/>
                    </a:moveTo>
                    <a:cubicBezTo>
                      <a:pt x="1442" y="7663"/>
                      <a:pt x="868" y="7213"/>
                      <a:pt x="509" y="6449"/>
                    </a:cubicBezTo>
                    <a:cubicBezTo>
                      <a:pt x="0" y="5368"/>
                      <a:pt x="321" y="3991"/>
                      <a:pt x="1245" y="3297"/>
                    </a:cubicBezTo>
                    <a:cubicBezTo>
                      <a:pt x="1446" y="3146"/>
                      <a:pt x="1836" y="2937"/>
                      <a:pt x="1995" y="2896"/>
                    </a:cubicBezTo>
                    <a:cubicBezTo>
                      <a:pt x="2046" y="2883"/>
                      <a:pt x="2138" y="2859"/>
                      <a:pt x="2200" y="2842"/>
                    </a:cubicBezTo>
                    <a:cubicBezTo>
                      <a:pt x="2262" y="2826"/>
                      <a:pt x="2399" y="2801"/>
                      <a:pt x="2505" y="2787"/>
                    </a:cubicBezTo>
                    <a:cubicBezTo>
                      <a:pt x="2610" y="2773"/>
                      <a:pt x="2714" y="2746"/>
                      <a:pt x="2736" y="2728"/>
                    </a:cubicBezTo>
                    <a:cubicBezTo>
                      <a:pt x="2758" y="2710"/>
                      <a:pt x="2790" y="2623"/>
                      <a:pt x="2809" y="2535"/>
                    </a:cubicBezTo>
                    <a:cubicBezTo>
                      <a:pt x="2878" y="2201"/>
                      <a:pt x="3060" y="1779"/>
                      <a:pt x="3268" y="1472"/>
                    </a:cubicBezTo>
                    <a:cubicBezTo>
                      <a:pt x="3445" y="1211"/>
                      <a:pt x="3839" y="821"/>
                      <a:pt x="4100" y="647"/>
                    </a:cubicBezTo>
                    <a:cubicBezTo>
                      <a:pt x="4928" y="96"/>
                      <a:pt x="5927" y="0"/>
                      <a:pt x="6845" y="382"/>
                    </a:cubicBezTo>
                    <a:cubicBezTo>
                      <a:pt x="7285" y="566"/>
                      <a:pt x="7705" y="884"/>
                      <a:pt x="7998" y="1256"/>
                    </a:cubicBezTo>
                    <a:lnTo>
                      <a:pt x="8174" y="1479"/>
                    </a:lnTo>
                    <a:lnTo>
                      <a:pt x="8644" y="1478"/>
                    </a:lnTo>
                    <a:cubicBezTo>
                      <a:pt x="9044" y="1477"/>
                      <a:pt x="9150" y="1487"/>
                      <a:pt x="9354" y="1540"/>
                    </a:cubicBezTo>
                    <a:cubicBezTo>
                      <a:pt x="9841" y="1669"/>
                      <a:pt x="10208" y="1888"/>
                      <a:pt x="10559" y="2257"/>
                    </a:cubicBezTo>
                    <a:cubicBezTo>
                      <a:pt x="10859" y="2572"/>
                      <a:pt x="11034" y="2889"/>
                      <a:pt x="11194" y="3405"/>
                    </a:cubicBezTo>
                    <a:lnTo>
                      <a:pt x="11259" y="3617"/>
                    </a:lnTo>
                    <a:lnTo>
                      <a:pt x="11528" y="3704"/>
                    </a:lnTo>
                    <a:cubicBezTo>
                      <a:pt x="11675" y="3752"/>
                      <a:pt x="11853" y="3820"/>
                      <a:pt x="11923" y="3856"/>
                    </a:cubicBezTo>
                    <a:cubicBezTo>
                      <a:pt x="12444" y="4123"/>
                      <a:pt x="12826" y="4570"/>
                      <a:pt x="13019" y="5141"/>
                    </a:cubicBezTo>
                    <a:cubicBezTo>
                      <a:pt x="13076" y="5309"/>
                      <a:pt x="13087" y="5398"/>
                      <a:pt x="13090" y="5734"/>
                    </a:cubicBezTo>
                    <a:cubicBezTo>
                      <a:pt x="13095" y="6205"/>
                      <a:pt x="13062" y="6372"/>
                      <a:pt x="12894" y="6721"/>
                    </a:cubicBezTo>
                    <a:cubicBezTo>
                      <a:pt x="12687" y="7154"/>
                      <a:pt x="12351" y="7498"/>
                      <a:pt x="11931" y="7709"/>
                    </a:cubicBezTo>
                    <a:cubicBezTo>
                      <a:pt x="11557" y="7896"/>
                      <a:pt x="11495" y="7905"/>
                      <a:pt x="10519" y="7914"/>
                    </a:cubicBezTo>
                    <a:cubicBezTo>
                      <a:pt x="10034" y="7919"/>
                      <a:pt x="9637" y="7915"/>
                      <a:pt x="9637" y="7907"/>
                    </a:cubicBezTo>
                    <a:cubicBezTo>
                      <a:pt x="9637" y="7889"/>
                      <a:pt x="9867" y="7613"/>
                      <a:pt x="10125" y="7321"/>
                    </a:cubicBezTo>
                    <a:lnTo>
                      <a:pt x="10294" y="7131"/>
                    </a:lnTo>
                    <a:lnTo>
                      <a:pt x="10698" y="7131"/>
                    </a:lnTo>
                    <a:cubicBezTo>
                      <a:pt x="11169" y="7131"/>
                      <a:pt x="11331" y="7102"/>
                      <a:pt x="11591" y="6972"/>
                    </a:cubicBezTo>
                    <a:cubicBezTo>
                      <a:pt x="12102" y="6715"/>
                      <a:pt x="12406" y="6119"/>
                      <a:pt x="12307" y="5564"/>
                    </a:cubicBezTo>
                    <a:cubicBezTo>
                      <a:pt x="12231" y="5133"/>
                      <a:pt x="11958" y="4767"/>
                      <a:pt x="11574" y="4583"/>
                    </a:cubicBezTo>
                    <a:cubicBezTo>
                      <a:pt x="11308" y="4454"/>
                      <a:pt x="11264" y="4445"/>
                      <a:pt x="10850" y="4424"/>
                    </a:cubicBezTo>
                    <a:lnTo>
                      <a:pt x="10497" y="4407"/>
                    </a:lnTo>
                    <a:lnTo>
                      <a:pt x="10479" y="4054"/>
                    </a:lnTo>
                    <a:cubicBezTo>
                      <a:pt x="10450" y="3485"/>
                      <a:pt x="10307" y="3142"/>
                      <a:pt x="9948" y="2783"/>
                    </a:cubicBezTo>
                    <a:cubicBezTo>
                      <a:pt x="9590" y="2424"/>
                      <a:pt x="9234" y="2272"/>
                      <a:pt x="8734" y="2267"/>
                    </a:cubicBezTo>
                    <a:cubicBezTo>
                      <a:pt x="8564" y="2265"/>
                      <a:pt x="8389" y="2279"/>
                      <a:pt x="8324" y="2300"/>
                    </a:cubicBezTo>
                    <a:cubicBezTo>
                      <a:pt x="8262" y="2319"/>
                      <a:pt x="8124" y="2363"/>
                      <a:pt x="8017" y="2398"/>
                    </a:cubicBezTo>
                    <a:cubicBezTo>
                      <a:pt x="7848" y="2452"/>
                      <a:pt x="7820" y="2454"/>
                      <a:pt x="7798" y="2417"/>
                    </a:cubicBezTo>
                    <a:cubicBezTo>
                      <a:pt x="7784" y="2394"/>
                      <a:pt x="7712" y="2270"/>
                      <a:pt x="7639" y="2142"/>
                    </a:cubicBezTo>
                    <a:cubicBezTo>
                      <a:pt x="7396" y="1715"/>
                      <a:pt x="7131" y="1445"/>
                      <a:pt x="6739" y="1223"/>
                    </a:cubicBezTo>
                    <a:cubicBezTo>
                      <a:pt x="6451" y="1060"/>
                      <a:pt x="6037" y="950"/>
                      <a:pt x="5714" y="950"/>
                    </a:cubicBezTo>
                    <a:cubicBezTo>
                      <a:pt x="5533" y="950"/>
                      <a:pt x="5196" y="1011"/>
                      <a:pt x="4994" y="1080"/>
                    </a:cubicBezTo>
                    <a:cubicBezTo>
                      <a:pt x="4479" y="1257"/>
                      <a:pt x="3938" y="1761"/>
                      <a:pt x="3725" y="2264"/>
                    </a:cubicBezTo>
                    <a:cubicBezTo>
                      <a:pt x="3597" y="2563"/>
                      <a:pt x="3523" y="2971"/>
                      <a:pt x="3505" y="3476"/>
                    </a:cubicBezTo>
                    <a:lnTo>
                      <a:pt x="3498" y="3645"/>
                    </a:lnTo>
                    <a:lnTo>
                      <a:pt x="3372" y="3635"/>
                    </a:lnTo>
                    <a:cubicBezTo>
                      <a:pt x="3303" y="3629"/>
                      <a:pt x="3216" y="3614"/>
                      <a:pt x="3180" y="3600"/>
                    </a:cubicBezTo>
                    <a:cubicBezTo>
                      <a:pt x="3077" y="3561"/>
                      <a:pt x="2573" y="3570"/>
                      <a:pt x="2406" y="3614"/>
                    </a:cubicBezTo>
                    <a:cubicBezTo>
                      <a:pt x="2045" y="3709"/>
                      <a:pt x="1808" y="3844"/>
                      <a:pt x="1551" y="4102"/>
                    </a:cubicBezTo>
                    <a:cubicBezTo>
                      <a:pt x="1355" y="4298"/>
                      <a:pt x="1170" y="4627"/>
                      <a:pt x="1101" y="4899"/>
                    </a:cubicBezTo>
                    <a:cubicBezTo>
                      <a:pt x="1043" y="5133"/>
                      <a:pt x="1041" y="5569"/>
                      <a:pt x="1098" y="5790"/>
                    </a:cubicBezTo>
                    <a:cubicBezTo>
                      <a:pt x="1223" y="6274"/>
                      <a:pt x="1577" y="6712"/>
                      <a:pt x="2021" y="6931"/>
                    </a:cubicBezTo>
                    <a:cubicBezTo>
                      <a:pt x="2272" y="7055"/>
                      <a:pt x="2562" y="7129"/>
                      <a:pt x="2794" y="7130"/>
                    </a:cubicBezTo>
                    <a:cubicBezTo>
                      <a:pt x="2922" y="7131"/>
                      <a:pt x="2947" y="7141"/>
                      <a:pt x="3036" y="7236"/>
                    </a:cubicBezTo>
                    <a:cubicBezTo>
                      <a:pt x="3151" y="7358"/>
                      <a:pt x="3548" y="7833"/>
                      <a:pt x="3580" y="7886"/>
                    </a:cubicBezTo>
                    <a:cubicBezTo>
                      <a:pt x="3596" y="7913"/>
                      <a:pt x="3479" y="7920"/>
                      <a:pt x="3027" y="7917"/>
                    </a:cubicBezTo>
                    <a:cubicBezTo>
                      <a:pt x="2712" y="7915"/>
                      <a:pt x="2403" y="7901"/>
                      <a:pt x="2341" y="788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 sz="9600"/>
              </a:p>
            </p:txBody>
          </p:sp>
        </p:grpSp>
      </p:grpSp>
      <p:grpSp>
        <p:nvGrpSpPr>
          <p:cNvPr id="19" name="群組 18"/>
          <p:cNvGrpSpPr/>
          <p:nvPr/>
        </p:nvGrpSpPr>
        <p:grpSpPr>
          <a:xfrm>
            <a:off x="6016089" y="1800000"/>
            <a:ext cx="2979662" cy="720080"/>
            <a:chOff x="4666589" y="1796622"/>
            <a:chExt cx="2979662" cy="720080"/>
          </a:xfrm>
        </p:grpSpPr>
        <p:cxnSp>
          <p:nvCxnSpPr>
            <p:cNvPr id="80" name="Google Shape;95;p4"/>
            <p:cNvCxnSpPr/>
            <p:nvPr/>
          </p:nvCxnSpPr>
          <p:spPr>
            <a:xfrm>
              <a:off x="5090851" y="2498455"/>
              <a:ext cx="25554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" name="文字方塊 80"/>
            <p:cNvSpPr txBox="1"/>
            <p:nvPr/>
          </p:nvSpPr>
          <p:spPr>
            <a:xfrm>
              <a:off x="5585066" y="1931259"/>
              <a:ext cx="18192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800" b="1" dirty="0"/>
                <a:t>使用技術</a:t>
              </a:r>
              <a:endParaRPr lang="en-US" sz="2800" b="1" dirty="0"/>
            </a:p>
          </p:txBody>
        </p:sp>
        <p:sp>
          <p:nvSpPr>
            <p:cNvPr id="83" name="橢圓 82"/>
            <p:cNvSpPr/>
            <p:nvPr/>
          </p:nvSpPr>
          <p:spPr>
            <a:xfrm>
              <a:off x="4666589" y="1796622"/>
              <a:ext cx="720080" cy="720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4840934" y="1977753"/>
              <a:ext cx="389870" cy="390050"/>
              <a:chOff x="5742274" y="7652280"/>
              <a:chExt cx="2973037" cy="2974413"/>
            </a:xfrm>
            <a:solidFill>
              <a:schemeClr val="bg1"/>
            </a:solidFill>
          </p:grpSpPr>
          <p:sp>
            <p:nvSpPr>
              <p:cNvPr id="70" name="手繪多邊形 69"/>
              <p:cNvSpPr>
                <a:spLocks/>
              </p:cNvSpPr>
              <p:nvPr/>
            </p:nvSpPr>
            <p:spPr bwMode="auto">
              <a:xfrm>
                <a:off x="5742274" y="7652280"/>
                <a:ext cx="2970879" cy="2970827"/>
              </a:xfrm>
              <a:custGeom>
                <a:avLst/>
                <a:gdLst>
                  <a:gd name="connsiteX0" fmla="*/ 329095 w 4022456"/>
                  <a:gd name="connsiteY0" fmla="*/ 3555753 h 4022385"/>
                  <a:gd name="connsiteX1" fmla="*/ 207868 w 4022456"/>
                  <a:gd name="connsiteY1" fmla="*/ 3663395 h 4022385"/>
                  <a:gd name="connsiteX2" fmla="*/ 301675 w 4022456"/>
                  <a:gd name="connsiteY2" fmla="*/ 3809557 h 4022385"/>
                  <a:gd name="connsiteX3" fmla="*/ 395121 w 4022456"/>
                  <a:gd name="connsiteY3" fmla="*/ 3792997 h 4022385"/>
                  <a:gd name="connsiteX4" fmla="*/ 458260 w 4022456"/>
                  <a:gd name="connsiteY4" fmla="*/ 3690035 h 4022385"/>
                  <a:gd name="connsiteX5" fmla="*/ 329095 w 4022456"/>
                  <a:gd name="connsiteY5" fmla="*/ 3555753 h 4022385"/>
                  <a:gd name="connsiteX6" fmla="*/ 3316743 w 4022456"/>
                  <a:gd name="connsiteY6" fmla="*/ 805 h 4022385"/>
                  <a:gd name="connsiteX7" fmla="*/ 3488123 w 4022456"/>
                  <a:gd name="connsiteY7" fmla="*/ 14351 h 4022385"/>
                  <a:gd name="connsiteX8" fmla="*/ 3546450 w 4022456"/>
                  <a:gd name="connsiteY8" fmla="*/ 38113 h 4022385"/>
                  <a:gd name="connsiteX9" fmla="*/ 3353467 w 4022456"/>
                  <a:gd name="connsiteY9" fmla="*/ 238655 h 4022385"/>
                  <a:gd name="connsiteX10" fmla="*/ 3160484 w 4022456"/>
                  <a:gd name="connsiteY10" fmla="*/ 445317 h 4022385"/>
                  <a:gd name="connsiteX11" fmla="*/ 3216651 w 4022456"/>
                  <a:gd name="connsiteY11" fmla="*/ 661339 h 4022385"/>
                  <a:gd name="connsiteX12" fmla="*/ 3231412 w 4022456"/>
                  <a:gd name="connsiteY12" fmla="*/ 728667 h 4022385"/>
                  <a:gd name="connsiteX13" fmla="*/ 3338345 w 4022456"/>
                  <a:gd name="connsiteY13" fmla="*/ 792393 h 4022385"/>
                  <a:gd name="connsiteX14" fmla="*/ 3571293 w 4022456"/>
                  <a:gd name="connsiteY14" fmla="*/ 852881 h 4022385"/>
                  <a:gd name="connsiteX15" fmla="*/ 3776877 w 4022456"/>
                  <a:gd name="connsiteY15" fmla="*/ 657739 h 4022385"/>
                  <a:gd name="connsiteX16" fmla="*/ 3983902 w 4022456"/>
                  <a:gd name="connsiteY16" fmla="*/ 473399 h 4022385"/>
                  <a:gd name="connsiteX17" fmla="*/ 4020626 w 4022456"/>
                  <a:gd name="connsiteY17" fmla="*/ 643337 h 4022385"/>
                  <a:gd name="connsiteX18" fmla="*/ 3976701 w 4022456"/>
                  <a:gd name="connsiteY18" fmla="*/ 909047 h 4022385"/>
                  <a:gd name="connsiteX19" fmla="*/ 3511526 w 4022456"/>
                  <a:gd name="connsiteY19" fmla="*/ 1336051 h 4022385"/>
                  <a:gd name="connsiteX20" fmla="*/ 3226372 w 4022456"/>
                  <a:gd name="connsiteY20" fmla="*/ 1347933 h 4022385"/>
                  <a:gd name="connsiteX21" fmla="*/ 3155443 w 4022456"/>
                  <a:gd name="connsiteY21" fmla="*/ 1340013 h 4022385"/>
                  <a:gd name="connsiteX22" fmla="*/ 1870091 w 4022456"/>
                  <a:gd name="connsiteY22" fmla="*/ 2626429 h 4022385"/>
                  <a:gd name="connsiteX23" fmla="*/ 536132 w 4022456"/>
                  <a:gd name="connsiteY23" fmla="*/ 3948491 h 4022385"/>
                  <a:gd name="connsiteX24" fmla="*/ 227935 w 4022456"/>
                  <a:gd name="connsiteY24" fmla="*/ 4008257 h 4022385"/>
                  <a:gd name="connsiteX25" fmla="*/ 23071 w 4022456"/>
                  <a:gd name="connsiteY25" fmla="*/ 3820317 h 4022385"/>
                  <a:gd name="connsiteX26" fmla="*/ 29552 w 4022456"/>
                  <a:gd name="connsiteY26" fmla="*/ 3540567 h 4022385"/>
                  <a:gd name="connsiteX27" fmla="*/ 1360630 w 4022456"/>
                  <a:gd name="connsiteY27" fmla="*/ 2181423 h 4022385"/>
                  <a:gd name="connsiteX28" fmla="*/ 2667585 w 4022456"/>
                  <a:gd name="connsiteY28" fmla="*/ 873043 h 4022385"/>
                  <a:gd name="connsiteX29" fmla="*/ 2668305 w 4022456"/>
                  <a:gd name="connsiteY29" fmla="*/ 703105 h 4022385"/>
                  <a:gd name="connsiteX30" fmla="*/ 2734193 w 4022456"/>
                  <a:gd name="connsiteY30" fmla="*/ 372229 h 4022385"/>
                  <a:gd name="connsiteX31" fmla="*/ 3139962 w 4022456"/>
                  <a:gd name="connsiteY31" fmla="*/ 29113 h 4022385"/>
                  <a:gd name="connsiteX32" fmla="*/ 3316743 w 4022456"/>
                  <a:gd name="connsiteY32" fmla="*/ 805 h 402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22456" h="4022385">
                    <a:moveTo>
                      <a:pt x="329095" y="3555753"/>
                    </a:moveTo>
                    <a:cubicBezTo>
                      <a:pt x="285800" y="3555753"/>
                      <a:pt x="216527" y="3617315"/>
                      <a:pt x="207868" y="3663395"/>
                    </a:cubicBezTo>
                    <a:cubicBezTo>
                      <a:pt x="196322" y="3724597"/>
                      <a:pt x="238896" y="3790837"/>
                      <a:pt x="301675" y="3809557"/>
                    </a:cubicBezTo>
                    <a:cubicBezTo>
                      <a:pt x="334507" y="3819279"/>
                      <a:pt x="360845" y="3814597"/>
                      <a:pt x="395121" y="3792997"/>
                    </a:cubicBezTo>
                    <a:cubicBezTo>
                      <a:pt x="425067" y="3774277"/>
                      <a:pt x="458260" y="3720277"/>
                      <a:pt x="458260" y="3690035"/>
                    </a:cubicBezTo>
                    <a:cubicBezTo>
                      <a:pt x="458260" y="3623435"/>
                      <a:pt x="393317" y="3555753"/>
                      <a:pt x="329095" y="3555753"/>
                    </a:cubicBezTo>
                    <a:close/>
                    <a:moveTo>
                      <a:pt x="3316743" y="805"/>
                    </a:moveTo>
                    <a:cubicBezTo>
                      <a:pt x="3382090" y="-1941"/>
                      <a:pt x="3446538" y="2289"/>
                      <a:pt x="3488123" y="14351"/>
                    </a:cubicBezTo>
                    <a:cubicBezTo>
                      <a:pt x="3520167" y="23711"/>
                      <a:pt x="3546450" y="34513"/>
                      <a:pt x="3546450" y="38113"/>
                    </a:cubicBezTo>
                    <a:cubicBezTo>
                      <a:pt x="3546450" y="41713"/>
                      <a:pt x="3459680" y="131723"/>
                      <a:pt x="3353467" y="238655"/>
                    </a:cubicBezTo>
                    <a:cubicBezTo>
                      <a:pt x="3247254" y="345225"/>
                      <a:pt x="3160484" y="438475"/>
                      <a:pt x="3160484" y="445317"/>
                    </a:cubicBezTo>
                    <a:cubicBezTo>
                      <a:pt x="3160484" y="460079"/>
                      <a:pt x="3194328" y="589693"/>
                      <a:pt x="3216651" y="661339"/>
                    </a:cubicBezTo>
                    <a:cubicBezTo>
                      <a:pt x="3224932" y="687263"/>
                      <a:pt x="3231412" y="717505"/>
                      <a:pt x="3231412" y="728667"/>
                    </a:cubicBezTo>
                    <a:cubicBezTo>
                      <a:pt x="3231412" y="758191"/>
                      <a:pt x="3247974" y="767911"/>
                      <a:pt x="3338345" y="792393"/>
                    </a:cubicBezTo>
                    <a:cubicBezTo>
                      <a:pt x="3531688" y="844599"/>
                      <a:pt x="3562292" y="852521"/>
                      <a:pt x="3571293" y="852881"/>
                    </a:cubicBezTo>
                    <a:cubicBezTo>
                      <a:pt x="3576693" y="852881"/>
                      <a:pt x="3669224" y="765031"/>
                      <a:pt x="3776877" y="657739"/>
                    </a:cubicBezTo>
                    <a:cubicBezTo>
                      <a:pt x="3912973" y="522365"/>
                      <a:pt x="3976341" y="465839"/>
                      <a:pt x="3983902" y="473399"/>
                    </a:cubicBezTo>
                    <a:cubicBezTo>
                      <a:pt x="3994343" y="483841"/>
                      <a:pt x="4009465" y="552969"/>
                      <a:pt x="4020626" y="643337"/>
                    </a:cubicBezTo>
                    <a:cubicBezTo>
                      <a:pt x="4028547" y="704185"/>
                      <a:pt x="4010185" y="814357"/>
                      <a:pt x="3976701" y="909047"/>
                    </a:cubicBezTo>
                    <a:cubicBezTo>
                      <a:pt x="3901452" y="1121829"/>
                      <a:pt x="3730432" y="1278805"/>
                      <a:pt x="3511526" y="1336051"/>
                    </a:cubicBezTo>
                    <a:cubicBezTo>
                      <a:pt x="3441677" y="1354053"/>
                      <a:pt x="3325744" y="1359095"/>
                      <a:pt x="3226372" y="1347933"/>
                    </a:cubicBezTo>
                    <a:lnTo>
                      <a:pt x="3155443" y="1340013"/>
                    </a:lnTo>
                    <a:lnTo>
                      <a:pt x="1870091" y="2626429"/>
                    </a:lnTo>
                    <a:cubicBezTo>
                      <a:pt x="1162966" y="3333905"/>
                      <a:pt x="562775" y="3928689"/>
                      <a:pt x="536132" y="3948491"/>
                    </a:cubicBezTo>
                    <a:cubicBezTo>
                      <a:pt x="442881" y="4017619"/>
                      <a:pt x="328747" y="4039941"/>
                      <a:pt x="227935" y="4008257"/>
                    </a:cubicBezTo>
                    <a:cubicBezTo>
                      <a:pt x="133604" y="3978375"/>
                      <a:pt x="65916" y="3916087"/>
                      <a:pt x="23071" y="3820317"/>
                    </a:cubicBezTo>
                    <a:cubicBezTo>
                      <a:pt x="-10053" y="3745429"/>
                      <a:pt x="-7172" y="3617975"/>
                      <a:pt x="29552" y="3540567"/>
                    </a:cubicBezTo>
                    <a:cubicBezTo>
                      <a:pt x="49354" y="3499523"/>
                      <a:pt x="303904" y="3239575"/>
                      <a:pt x="1360630" y="2181423"/>
                    </a:cubicBezTo>
                    <a:lnTo>
                      <a:pt x="2667585" y="873043"/>
                    </a:lnTo>
                    <a:lnTo>
                      <a:pt x="2668305" y="703105"/>
                    </a:lnTo>
                    <a:cubicBezTo>
                      <a:pt x="2669026" y="518405"/>
                      <a:pt x="2674786" y="489961"/>
                      <a:pt x="2734193" y="372229"/>
                    </a:cubicBezTo>
                    <a:cubicBezTo>
                      <a:pt x="2819883" y="203011"/>
                      <a:pt x="2944818" y="97159"/>
                      <a:pt x="3139962" y="29113"/>
                    </a:cubicBezTo>
                    <a:cubicBezTo>
                      <a:pt x="3185147" y="13271"/>
                      <a:pt x="3251395" y="3549"/>
                      <a:pt x="3316743" y="8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7332951" y="9243161"/>
                <a:ext cx="1382360" cy="1383532"/>
              </a:xfrm>
              <a:custGeom>
                <a:avLst/>
                <a:gdLst>
                  <a:gd name="T0" fmla="*/ 3957 w 5201"/>
                  <a:gd name="T1" fmla="*/ 5152 h 5200"/>
                  <a:gd name="T2" fmla="*/ 1772 w 5201"/>
                  <a:gd name="T3" fmla="*/ 3193 h 5200"/>
                  <a:gd name="T4" fmla="*/ 36 w 5201"/>
                  <a:gd name="T5" fmla="*/ 1366 h 5200"/>
                  <a:gd name="T6" fmla="*/ 1369 w 5201"/>
                  <a:gd name="T7" fmla="*/ 33 h 5200"/>
                  <a:gd name="T8" fmla="*/ 3219 w 5201"/>
                  <a:gd name="T9" fmla="*/ 1800 h 5200"/>
                  <a:gd name="T10" fmla="*/ 5171 w 5201"/>
                  <a:gd name="T11" fmla="*/ 4014 h 5200"/>
                  <a:gd name="T12" fmla="*/ 5170 w 5201"/>
                  <a:gd name="T13" fmla="*/ 4339 h 5200"/>
                  <a:gd name="T14" fmla="*/ 4425 w 5201"/>
                  <a:gd name="T15" fmla="*/ 5151 h 5200"/>
                  <a:gd name="T16" fmla="*/ 3957 w 5201"/>
                  <a:gd name="T17" fmla="*/ 5152 h 5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1" h="5200">
                    <a:moveTo>
                      <a:pt x="3957" y="5152"/>
                    </a:moveTo>
                    <a:cubicBezTo>
                      <a:pt x="3646" y="5066"/>
                      <a:pt x="3608" y="5031"/>
                      <a:pt x="1772" y="3193"/>
                    </a:cubicBezTo>
                    <a:cubicBezTo>
                      <a:pt x="160" y="1578"/>
                      <a:pt x="0" y="1410"/>
                      <a:pt x="36" y="1366"/>
                    </a:cubicBezTo>
                    <a:cubicBezTo>
                      <a:pt x="88" y="1304"/>
                      <a:pt x="1308" y="83"/>
                      <a:pt x="1369" y="33"/>
                    </a:cubicBezTo>
                    <a:cubicBezTo>
                      <a:pt x="1408" y="0"/>
                      <a:pt x="1633" y="214"/>
                      <a:pt x="3219" y="1800"/>
                    </a:cubicBezTo>
                    <a:cubicBezTo>
                      <a:pt x="5129" y="3710"/>
                      <a:pt x="5091" y="3666"/>
                      <a:pt x="5171" y="4014"/>
                    </a:cubicBezTo>
                    <a:cubicBezTo>
                      <a:pt x="5201" y="4149"/>
                      <a:pt x="5201" y="4204"/>
                      <a:pt x="5170" y="4339"/>
                    </a:cubicBezTo>
                    <a:cubicBezTo>
                      <a:pt x="5069" y="4777"/>
                      <a:pt x="4820" y="5048"/>
                      <a:pt x="4425" y="5151"/>
                    </a:cubicBezTo>
                    <a:cubicBezTo>
                      <a:pt x="4236" y="5200"/>
                      <a:pt x="4130" y="5200"/>
                      <a:pt x="3957" y="51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5750092" y="7659133"/>
                <a:ext cx="1227593" cy="1222903"/>
              </a:xfrm>
              <a:custGeom>
                <a:avLst/>
                <a:gdLst>
                  <a:gd name="T0" fmla="*/ 2921 w 4613"/>
                  <a:gd name="T1" fmla="*/ 3274 h 4600"/>
                  <a:gd name="T2" fmla="*/ 1577 w 4613"/>
                  <a:gd name="T3" fmla="*/ 1947 h 4600"/>
                  <a:gd name="T4" fmla="*/ 921 w 4613"/>
                  <a:gd name="T5" fmla="*/ 1583 h 4600"/>
                  <a:gd name="T6" fmla="*/ 0 w 4613"/>
                  <a:gd name="T7" fmla="*/ 418 h 4600"/>
                  <a:gd name="T8" fmla="*/ 420 w 4613"/>
                  <a:gd name="T9" fmla="*/ 0 h 4600"/>
                  <a:gd name="T10" fmla="*/ 1570 w 4613"/>
                  <a:gd name="T11" fmla="*/ 907 h 4600"/>
                  <a:gd name="T12" fmla="*/ 1805 w 4613"/>
                  <a:gd name="T13" fmla="*/ 1298 h 4600"/>
                  <a:gd name="T14" fmla="*/ 1980 w 4613"/>
                  <a:gd name="T15" fmla="*/ 1623 h 4600"/>
                  <a:gd name="T16" fmla="*/ 3296 w 4613"/>
                  <a:gd name="T17" fmla="*/ 2942 h 4600"/>
                  <a:gd name="T18" fmla="*/ 4613 w 4613"/>
                  <a:gd name="T19" fmla="*/ 4261 h 4600"/>
                  <a:gd name="T20" fmla="*/ 4445 w 4613"/>
                  <a:gd name="T21" fmla="*/ 4431 h 4600"/>
                  <a:gd name="T22" fmla="*/ 4263 w 4613"/>
                  <a:gd name="T23" fmla="*/ 4600 h 4600"/>
                  <a:gd name="T24" fmla="*/ 2921 w 4613"/>
                  <a:gd name="T25" fmla="*/ 3274 h 4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3" h="4600">
                    <a:moveTo>
                      <a:pt x="2921" y="3274"/>
                    </a:moveTo>
                    <a:cubicBezTo>
                      <a:pt x="2191" y="2544"/>
                      <a:pt x="1586" y="1947"/>
                      <a:pt x="1577" y="1947"/>
                    </a:cubicBezTo>
                    <a:cubicBezTo>
                      <a:pt x="1548" y="1947"/>
                      <a:pt x="975" y="1630"/>
                      <a:pt x="921" y="1583"/>
                    </a:cubicBezTo>
                    <a:cubicBezTo>
                      <a:pt x="825" y="1502"/>
                      <a:pt x="0" y="457"/>
                      <a:pt x="0" y="418"/>
                    </a:cubicBezTo>
                    <a:cubicBezTo>
                      <a:pt x="0" y="368"/>
                      <a:pt x="370" y="0"/>
                      <a:pt x="420" y="0"/>
                    </a:cubicBezTo>
                    <a:cubicBezTo>
                      <a:pt x="460" y="0"/>
                      <a:pt x="1468" y="795"/>
                      <a:pt x="1570" y="907"/>
                    </a:cubicBezTo>
                    <a:cubicBezTo>
                      <a:pt x="1603" y="944"/>
                      <a:pt x="1709" y="1120"/>
                      <a:pt x="1805" y="1298"/>
                    </a:cubicBezTo>
                    <a:lnTo>
                      <a:pt x="1980" y="1623"/>
                    </a:lnTo>
                    <a:lnTo>
                      <a:pt x="3296" y="2942"/>
                    </a:lnTo>
                    <a:lnTo>
                      <a:pt x="4613" y="4261"/>
                    </a:lnTo>
                    <a:lnTo>
                      <a:pt x="4445" y="4431"/>
                    </a:lnTo>
                    <a:cubicBezTo>
                      <a:pt x="4353" y="4524"/>
                      <a:pt x="4271" y="4600"/>
                      <a:pt x="4263" y="4600"/>
                    </a:cubicBezTo>
                    <a:cubicBezTo>
                      <a:pt x="4255" y="4600"/>
                      <a:pt x="3651" y="4003"/>
                      <a:pt x="2921" y="32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TW"/>
                </a:defPPr>
                <a:lvl1pPr marL="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57907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15814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373722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31629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289536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747443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05350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663258" algn="l" defTabSz="4915814" rtl="0" eaLnBrk="1" latinLnBrk="0" hangingPunct="1">
                  <a:defRPr sz="967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pic>
        <p:nvPicPr>
          <p:cNvPr id="43" name="Picture 4" descr="C:\Users\Jason Chiu\Downloads\未命名圖表 (3).png">
            <a:extLst>
              <a:ext uri="{FF2B5EF4-FFF2-40B4-BE49-F238E27FC236}">
                <a16:creationId xmlns:a16="http://schemas.microsoft.com/office/drawing/2014/main" id="{6623DB17-ABEC-4A4D-BF2B-6A4BA300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37" y="4574314"/>
            <a:ext cx="744900" cy="7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Jason Chiu\Downloads\未命名圖表 (2).png">
            <a:extLst>
              <a:ext uri="{FF2B5EF4-FFF2-40B4-BE49-F238E27FC236}">
                <a16:creationId xmlns:a16="http://schemas.microsoft.com/office/drawing/2014/main" id="{6041B327-FBB7-4F52-A4BB-6DB667A24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62096" b="56260"/>
          <a:stretch/>
        </p:blipFill>
        <p:spPr bwMode="auto">
          <a:xfrm>
            <a:off x="9241647" y="4574314"/>
            <a:ext cx="1112398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3ABDE4C-8A60-4D6E-8E09-C1981D82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354" y="5519622"/>
            <a:ext cx="1432302" cy="516631"/>
          </a:xfrm>
          <a:prstGeom prst="rect">
            <a:avLst/>
          </a:prstGeom>
        </p:spPr>
      </p:pic>
      <p:pic>
        <p:nvPicPr>
          <p:cNvPr id="47" name="Picture 2" descr="C:\Users\Jason Chiu\Downloads\未命名圖表 (1).png">
            <a:extLst>
              <a:ext uri="{FF2B5EF4-FFF2-40B4-BE49-F238E27FC236}">
                <a16:creationId xmlns:a16="http://schemas.microsoft.com/office/drawing/2014/main" id="{1C7FAB67-E2E6-49BF-9D83-C486CBDB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3524214"/>
            <a:ext cx="1927800" cy="9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「bootstrap」的圖片搜尋結果">
            <a:extLst>
              <a:ext uri="{FF2B5EF4-FFF2-40B4-BE49-F238E27FC236}">
                <a16:creationId xmlns:a16="http://schemas.microsoft.com/office/drawing/2014/main" id="{CDE31ECC-E90F-4865-BA8A-7AA30879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039" y="3679171"/>
            <a:ext cx="757617" cy="7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瀏覽器 圖示」的圖片搜尋結果">
            <a:extLst>
              <a:ext uri="{FF2B5EF4-FFF2-40B4-BE49-F238E27FC236}">
                <a16:creationId xmlns:a16="http://schemas.microsoft.com/office/drawing/2014/main" id="{9E48FA42-7068-4AEF-8070-570C8D69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05" y="2732767"/>
            <a:ext cx="669068" cy="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DA8AEE1-B166-4EA5-9988-2A7BC0CA4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8317" y="2689314"/>
            <a:ext cx="874868" cy="712521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3F025D11-C283-463C-A0A5-023078C3CC21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58" name="平行四边形 2">
              <a:extLst>
                <a:ext uri="{FF2B5EF4-FFF2-40B4-BE49-F238E27FC236}">
                  <a16:creationId xmlns:a16="http://schemas.microsoft.com/office/drawing/2014/main" id="{D9355A0B-47EC-4982-8F34-FDD054F8C95E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2">
              <a:extLst>
                <a:ext uri="{FF2B5EF4-FFF2-40B4-BE49-F238E27FC236}">
                  <a16:creationId xmlns:a16="http://schemas.microsoft.com/office/drawing/2014/main" id="{49646CBA-0FB7-4494-9572-0757D52A8869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53C4D6E0-A5BD-4F10-AEB8-48FD0036FF23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5758145B-622B-446C-BFC5-FB36977FBD7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847B4A7F-DC5B-4306-B197-96ABD82FB9AA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3CE6AE4F-3CC7-4A27-BAA5-89ADCC3DF916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09ABE6CA-0A92-4EF5-B233-21BD12743927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588DA281-D7D3-4A4C-8A8A-A84427BAE2CC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9" name="平行四边形 2">
                  <a:extLst>
                    <a:ext uri="{FF2B5EF4-FFF2-40B4-BE49-F238E27FC236}">
                      <a16:creationId xmlns:a16="http://schemas.microsoft.com/office/drawing/2014/main" id="{5C2AF74D-58BF-4F0E-AC2D-38766D332065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2" name="直線接點 81">
                  <a:extLst>
                    <a:ext uri="{FF2B5EF4-FFF2-40B4-BE49-F238E27FC236}">
                      <a16:creationId xmlns:a16="http://schemas.microsoft.com/office/drawing/2014/main" id="{7C361C87-8F68-4695-B5AF-92A4B263AE7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0C3674BE-56DF-434C-B8BC-178E5FD4A291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文本框 17">
              <a:extLst>
                <a:ext uri="{FF2B5EF4-FFF2-40B4-BE49-F238E27FC236}">
                  <a16:creationId xmlns:a16="http://schemas.microsoft.com/office/drawing/2014/main" id="{0BE6E3EA-45C5-48A7-803F-A40708FCAC8C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後端網頁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線接點 47">
              <a:extLst>
                <a:ext uri="{FF2B5EF4-FFF2-40B4-BE49-F238E27FC236}">
                  <a16:creationId xmlns:a16="http://schemas.microsoft.com/office/drawing/2014/main" id="{D87B0870-55E1-42B5-B7A6-B8A494504A48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7C7EBC1A-370E-4A8C-B9E0-C7561B293ACF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79F16CB-0CA2-44DA-AD13-5ACC2E9A8113}"/>
              </a:ext>
            </a:extLst>
          </p:cNvPr>
          <p:cNvSpPr txBox="1"/>
          <p:nvPr/>
        </p:nvSpPr>
        <p:spPr>
          <a:xfrm>
            <a:off x="9907853" y="4965621"/>
            <a:ext cx="824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v10.15.2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67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2" y="1520612"/>
            <a:ext cx="9936350" cy="2416387"/>
          </a:xfrm>
          <a:prstGeom prst="rect">
            <a:avLst/>
          </a:prstGeom>
        </p:spPr>
      </p:pic>
      <p:pic>
        <p:nvPicPr>
          <p:cNvPr id="1026" name="Picture 2" descr="「樹莓派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11" y="4498445"/>
            <a:ext cx="1500099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肘形接點 5"/>
          <p:cNvCxnSpPr>
            <a:endCxn id="1026" idx="3"/>
          </p:cNvCxnSpPr>
          <p:nvPr/>
        </p:nvCxnSpPr>
        <p:spPr>
          <a:xfrm rot="5400000">
            <a:off x="5537728" y="4116650"/>
            <a:ext cx="1525322" cy="5733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661807" y="5833533"/>
            <a:ext cx="1351903" cy="327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智慧鏡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30826" y="3724633"/>
            <a:ext cx="135898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登入註冊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94134" y="3931266"/>
            <a:ext cx="1358983" cy="10895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照片瀏覽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個人化設定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5709" y="4660540"/>
            <a:ext cx="1358983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居家安全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影像串流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C:\Users\Jason Chiu\Downloads\未命名圖表 (7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04" y="4880239"/>
            <a:ext cx="8096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/>
          <p:cNvCxnSpPr>
            <a:stCxn id="1026" idx="1"/>
            <a:endCxn id="1027" idx="3"/>
          </p:cNvCxnSpPr>
          <p:nvPr/>
        </p:nvCxnSpPr>
        <p:spPr>
          <a:xfrm flipH="1">
            <a:off x="3444229" y="5165989"/>
            <a:ext cx="10693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CA56973-85C7-4D0C-85BC-BC266955710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64" name="平行四边形 2">
              <a:extLst>
                <a:ext uri="{FF2B5EF4-FFF2-40B4-BE49-F238E27FC236}">
                  <a16:creationId xmlns:a16="http://schemas.microsoft.com/office/drawing/2014/main" id="{64AB0AFA-B959-4907-B4C0-1510B0667B99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2">
              <a:extLst>
                <a:ext uri="{FF2B5EF4-FFF2-40B4-BE49-F238E27FC236}">
                  <a16:creationId xmlns:a16="http://schemas.microsoft.com/office/drawing/2014/main" id="{1745C259-3CF0-46B0-9F95-8A0B0BBE0A08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BB7920B3-E10B-4E15-8040-5E17B4B03AD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351217F5-5AC3-43E7-928F-AB08FFE2C105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F6DB6989-1E63-4D4B-ABA3-FA774E029984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C612DE2-4FA6-4564-A78B-9D4B92AFF01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1B218B76-8AFE-4984-AD92-5747D94555C8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EA4AF70B-FF96-435F-A370-5C995204321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75" name="平行四边形 2">
                  <a:extLst>
                    <a:ext uri="{FF2B5EF4-FFF2-40B4-BE49-F238E27FC236}">
                      <a16:creationId xmlns:a16="http://schemas.microsoft.com/office/drawing/2014/main" id="{9BAC1EC1-D2EF-4B25-B096-40AD354E4DA8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6" name="直線接點 75">
                  <a:extLst>
                    <a:ext uri="{FF2B5EF4-FFF2-40B4-BE49-F238E27FC236}">
                      <a16:creationId xmlns:a16="http://schemas.microsoft.com/office/drawing/2014/main" id="{C8EA54D2-1DE4-4FB5-9B93-325B3BC8136D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016CDF08-26E3-4029-9CCA-0F5030A04BB0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文本框 17">
              <a:extLst>
                <a:ext uri="{FF2B5EF4-FFF2-40B4-BE49-F238E27FC236}">
                  <a16:creationId xmlns:a16="http://schemas.microsoft.com/office/drawing/2014/main" id="{76F545B4-BC30-40DF-95EA-7AB073F0B7CA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設計架構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直線接點 47">
              <a:extLst>
                <a:ext uri="{FF2B5EF4-FFF2-40B4-BE49-F238E27FC236}">
                  <a16:creationId xmlns:a16="http://schemas.microsoft.com/office/drawing/2014/main" id="{464B8C2A-63E8-4557-B0A9-DA6F477FF97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38575E60-0747-4A1A-93CD-7A14CD26F7A1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5257639" y="1520612"/>
            <a:ext cx="135898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19878" y="3169303"/>
            <a:ext cx="135898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已註冊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976463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 rot="16200000">
            <a:off x="7699498" y="3603955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690109" y="384958"/>
            <a:ext cx="4603627" cy="815991"/>
            <a:chOff x="8386922" y="2014885"/>
            <a:chExt cx="4743171" cy="815991"/>
          </a:xfrm>
        </p:grpSpPr>
        <p:sp>
          <p:nvSpPr>
            <p:cNvPr id="23" name="矩形 22"/>
            <p:cNvSpPr/>
            <p:nvPr/>
          </p:nvSpPr>
          <p:spPr>
            <a:xfrm>
              <a:off x="8386922" y="2014885"/>
              <a:ext cx="2913962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後端網頁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90289" y="1922964"/>
            <a:ext cx="5936306" cy="1262114"/>
            <a:chOff x="8386920" y="2192795"/>
            <a:chExt cx="6469413" cy="1262114"/>
          </a:xfrm>
        </p:grpSpPr>
        <p:sp>
          <p:nvSpPr>
            <p:cNvPr id="26" name="矩形 25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RWD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式網頁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9125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帳號註冊登入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2.Sidebar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功能模塊化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84277" y="4505852"/>
            <a:ext cx="3009048" cy="1262114"/>
            <a:chOff x="8705106" y="2192795"/>
            <a:chExt cx="2501951" cy="1262114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首頁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9125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相簿瀏覽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社群活動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6220" y="4505852"/>
            <a:ext cx="3009048" cy="1540138"/>
            <a:chOff x="8705106" y="2192795"/>
            <a:chExt cx="2501951" cy="1540138"/>
          </a:xfrm>
        </p:grpSpPr>
        <p:sp>
          <p:nvSpPr>
            <p:cNvPr id="32" name="矩形 31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設定功能頁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05106" y="2542351"/>
              <a:ext cx="2068460" cy="1190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鏡面資訊設定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天氣設定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股市設定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69274" y="163900"/>
            <a:ext cx="2266378" cy="4565181"/>
            <a:chOff x="1421326" y="1515154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1326" y="1515154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954" y="1971440"/>
              <a:ext cx="2129071" cy="35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04" y="382470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son Chiu\Downloads\未命名圖表 (6)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85" y="3867568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E9A55F2-CFA5-4C38-B874-B2A7F3A039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1" t="45980"/>
          <a:stretch/>
        </p:blipFill>
        <p:spPr>
          <a:xfrm>
            <a:off x="7029950" y="1666437"/>
            <a:ext cx="5060542" cy="130532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481632" y="726787"/>
            <a:ext cx="2266378" cy="4565181"/>
            <a:chOff x="4977730" y="1271012"/>
            <a:chExt cx="2266378" cy="4565181"/>
          </a:xfrm>
        </p:grpSpPr>
        <p:grpSp>
          <p:nvGrpSpPr>
            <p:cNvPr id="42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7730" y="1271012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50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040" y="1737360"/>
              <a:ext cx="2135821" cy="3392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群組 4"/>
          <p:cNvGrpSpPr/>
          <p:nvPr/>
        </p:nvGrpSpPr>
        <p:grpSpPr>
          <a:xfrm>
            <a:off x="2453270" y="1584977"/>
            <a:ext cx="2266378" cy="4565181"/>
            <a:chOff x="2048249" y="991950"/>
            <a:chExt cx="2266378" cy="4565181"/>
          </a:xfrm>
        </p:grpSpPr>
        <p:grpSp>
          <p:nvGrpSpPr>
            <p:cNvPr id="49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8249" y="991950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51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603" y="1500641"/>
              <a:ext cx="2140665" cy="358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群組 6"/>
          <p:cNvGrpSpPr/>
          <p:nvPr/>
        </p:nvGrpSpPr>
        <p:grpSpPr>
          <a:xfrm>
            <a:off x="184899" y="4325476"/>
            <a:ext cx="3726701" cy="2578865"/>
            <a:chOff x="184899" y="4325476"/>
            <a:chExt cx="3726701" cy="2578865"/>
          </a:xfrm>
        </p:grpSpPr>
        <p:pic>
          <p:nvPicPr>
            <p:cNvPr id="3078" name="Picture 6" descr="C:\Users\Jason Chiu\Downloads\未命名圖表 (4).png"/>
            <p:cNvPicPr>
              <a:picLocks noChangeAspect="1" noChangeArrowheads="1"/>
            </p:cNvPicPr>
            <p:nvPr/>
          </p:nvPicPr>
          <p:blipFill>
            <a:blip r:embed="rId1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99" y="4325476"/>
              <a:ext cx="3726701" cy="257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844" y="4469077"/>
              <a:ext cx="3417166" cy="1719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33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網頁影片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edia">
            <a:hlinkClick r:id="" action="ppaction://media"/>
            <a:extLst>
              <a:ext uri="{FF2B5EF4-FFF2-40B4-BE49-F238E27FC236}">
                <a16:creationId xmlns:a16="http://schemas.microsoft.com/office/drawing/2014/main" id="{CB742222-6F7C-4D90-8F7C-E702CC90F3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66"/>
                </p14:media>
              </p:ext>
            </p:extLst>
          </p:nvPr>
        </p:nvPicPr>
        <p:blipFill rotWithShape="1">
          <a:blip r:embed="rId5"/>
          <a:srcRect t="9908"/>
          <a:stretch>
            <a:fillRect/>
          </a:stretch>
        </p:blipFill>
        <p:spPr>
          <a:xfrm>
            <a:off x="208053" y="1443493"/>
            <a:ext cx="9609048" cy="518996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F328BAD3-E199-4984-AF41-7351C5D81FF0}"/>
              </a:ext>
            </a:extLst>
          </p:cNvPr>
          <p:cNvGrpSpPr/>
          <p:nvPr/>
        </p:nvGrpSpPr>
        <p:grpSpPr>
          <a:xfrm>
            <a:off x="4661807" y="2220079"/>
            <a:ext cx="7475710" cy="4266440"/>
            <a:chOff x="4661807" y="2220079"/>
            <a:chExt cx="7475710" cy="426644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96DDEF4-71D4-49FD-A940-C69976E89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807" y="2220079"/>
              <a:ext cx="7475710" cy="426644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016517E-C9F1-43D5-A4C9-AA766A72E0A0}"/>
                </a:ext>
              </a:extLst>
            </p:cNvPr>
            <p:cNvSpPr/>
            <p:nvPr/>
          </p:nvSpPr>
          <p:spPr>
            <a:xfrm>
              <a:off x="4721229" y="4496499"/>
              <a:ext cx="7262718" cy="11576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92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39438CF-EE56-47E4-AB9B-F89C9BE723C7}"/>
              </a:ext>
            </a:extLst>
          </p:cNvPr>
          <p:cNvGrpSpPr/>
          <p:nvPr/>
        </p:nvGrpSpPr>
        <p:grpSpPr>
          <a:xfrm>
            <a:off x="1554178" y="1014080"/>
            <a:ext cx="2266378" cy="4565181"/>
            <a:chOff x="254562" y="263495"/>
            <a:chExt cx="2266378" cy="4565181"/>
          </a:xfrm>
        </p:grpSpPr>
        <p:grpSp>
          <p:nvGrpSpPr>
            <p:cNvPr id="41" name="î$ḷïďê">
              <a:extLst>
                <a:ext uri="{FF2B5EF4-FFF2-40B4-BE49-F238E27FC236}">
                  <a16:creationId xmlns:a16="http://schemas.microsoft.com/office/drawing/2014/main" id="{FA5938F1-B063-4312-AB5A-ACA9C60A1C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62" y="263495"/>
              <a:ext cx="2266378" cy="4565181"/>
              <a:chOff x="8853485" y="3998913"/>
              <a:chExt cx="3106735" cy="6257925"/>
            </a:xfrm>
            <a:effectLst/>
          </p:grpSpPr>
          <p:sp>
            <p:nvSpPr>
              <p:cNvPr id="44" name="ïSḻïḓè">
                <a:extLst>
                  <a:ext uri="{FF2B5EF4-FFF2-40B4-BE49-F238E27FC236}">
                    <a16:creationId xmlns:a16="http://schemas.microsoft.com/office/drawing/2014/main" id="{2491508F-346B-4175-8857-31D462F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8413" y="4021139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ïśḻiḋe">
                <a:extLst>
                  <a:ext uri="{FF2B5EF4-FFF2-40B4-BE49-F238E27FC236}">
                    <a16:creationId xmlns:a16="http://schemas.microsoft.com/office/drawing/2014/main" id="{63678147-70FC-43B9-900C-2AFC83E7D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ïšľïďê">
                <a:extLst>
                  <a:ext uri="{FF2B5EF4-FFF2-40B4-BE49-F238E27FC236}">
                    <a16:creationId xmlns:a16="http://schemas.microsoft.com/office/drawing/2014/main" id="{C51A1FFB-4C1B-4A1E-ACEC-15B71271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iş1îḋe">
                <a:extLst>
                  <a:ext uri="{FF2B5EF4-FFF2-40B4-BE49-F238E27FC236}">
                    <a16:creationId xmlns:a16="http://schemas.microsoft.com/office/drawing/2014/main" id="{0D2301B4-3906-40E4-A70A-181C8BE4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íṩ1ïďé">
                <a:extLst>
                  <a:ext uri="{FF2B5EF4-FFF2-40B4-BE49-F238E27FC236}">
                    <a16:creationId xmlns:a16="http://schemas.microsoft.com/office/drawing/2014/main" id="{6F1999B6-9ABD-4823-9DC6-A8FB2AED6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C76FC7E-AC9C-41DB-9A73-3A91FAFB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0" y="721518"/>
              <a:ext cx="2154691" cy="3564607"/>
            </a:xfrm>
            <a:prstGeom prst="rect">
              <a:avLst/>
            </a:prstGeom>
          </p:spPr>
        </p:pic>
      </p:grpSp>
      <p:sp>
        <p:nvSpPr>
          <p:cNvPr id="3" name="平行四边形 2"/>
          <p:cNvSpPr/>
          <p:nvPr/>
        </p:nvSpPr>
        <p:spPr>
          <a:xfrm>
            <a:off x="2525487" y="0"/>
            <a:ext cx="9666513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910286" y="48326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 rot="16200000">
            <a:off x="4861641" y="3607827"/>
            <a:ext cx="1007309" cy="1022526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550564" y="384958"/>
            <a:ext cx="4743172" cy="1274195"/>
            <a:chOff x="8386921" y="2014885"/>
            <a:chExt cx="4743172" cy="1274195"/>
          </a:xfrm>
        </p:grpSpPr>
        <p:sp>
          <p:nvSpPr>
            <p:cNvPr id="23" name="矩形 22"/>
            <p:cNvSpPr/>
            <p:nvPr/>
          </p:nvSpPr>
          <p:spPr>
            <a:xfrm>
              <a:off x="8386921" y="2014885"/>
              <a:ext cx="3359721" cy="12741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居家安全</a:t>
              </a:r>
              <a:endParaRPr lang="en-US" altLang="zh-TW" sz="3200" b="1" dirty="0">
                <a:solidFill>
                  <a:schemeClr val="accent2"/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TW" altLang="en-US" sz="3200" b="1" dirty="0">
                  <a:solidFill>
                    <a:schemeClr val="accent2"/>
                  </a:solidFill>
                </a:rPr>
                <a:t> </a:t>
              </a:r>
              <a:endParaRPr lang="zh-CN" altLang="en-US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3" y="2578563"/>
              <a:ext cx="4743170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73092" y="2196530"/>
            <a:ext cx="5360824" cy="722607"/>
            <a:chOff x="8386920" y="2192795"/>
            <a:chExt cx="6469413" cy="722607"/>
          </a:xfrm>
        </p:grpSpPr>
        <p:sp>
          <p:nvSpPr>
            <p:cNvPr id="26" name="矩形 25"/>
            <p:cNvSpPr/>
            <p:nvPr/>
          </p:nvSpPr>
          <p:spPr>
            <a:xfrm>
              <a:off x="8386921" y="2192795"/>
              <a:ext cx="5795082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Express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socket.io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0" y="2542351"/>
              <a:ext cx="6469413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做影像串流，用網頁遠端操控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627780" y="4505852"/>
            <a:ext cx="2686164" cy="1542831"/>
            <a:chOff x="8705106" y="2192795"/>
            <a:chExt cx="2501951" cy="1542831"/>
          </a:xfrm>
        </p:grpSpPr>
        <p:sp>
          <p:nvSpPr>
            <p:cNvPr id="29" name="矩形 28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居家監控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705106" y="2542351"/>
              <a:ext cx="2068460" cy="11932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1.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收到</a:t>
              </a:r>
              <a:r>
                <a:rPr lang="en-US" altLang="zh-TW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LINE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通知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2.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登入</a:t>
              </a:r>
              <a:r>
                <a:rPr lang="en-US" altLang="zh-TW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Web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3.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開啟串流</a:t>
              </a:r>
              <a:endPara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4.</a:t>
              </a:r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拍照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3081" name="Picture 9" descr="C:\Users\Jason Chiu\Downloads\未命名圖表 (5)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82" y="3828577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1C930C8F-8553-4FD9-855D-073BFBA549FC}"/>
              </a:ext>
            </a:extLst>
          </p:cNvPr>
          <p:cNvGrpSpPr/>
          <p:nvPr/>
        </p:nvGrpSpPr>
        <p:grpSpPr>
          <a:xfrm>
            <a:off x="7848536" y="4443815"/>
            <a:ext cx="3592445" cy="1135446"/>
            <a:chOff x="1185709" y="4507563"/>
            <a:chExt cx="5056111" cy="1653047"/>
          </a:xfrm>
        </p:grpSpPr>
        <p:pic>
          <p:nvPicPr>
            <p:cNvPr id="37" name="Picture 2" descr="「樹莓派」的圖片搜尋結果">
              <a:extLst>
                <a:ext uri="{FF2B5EF4-FFF2-40B4-BE49-F238E27FC236}">
                  <a16:creationId xmlns:a16="http://schemas.microsoft.com/office/drawing/2014/main" id="{5A4D7941-124A-463C-BCDE-C4C3881D4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722" y="4507563"/>
              <a:ext cx="1500098" cy="133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84538CB-B9B8-4DE5-805C-1EC5A5419190}"/>
                </a:ext>
              </a:extLst>
            </p:cNvPr>
            <p:cNvSpPr/>
            <p:nvPr/>
          </p:nvSpPr>
          <p:spPr>
            <a:xfrm>
              <a:off x="4661807" y="5833533"/>
              <a:ext cx="1351903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Node.js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87C27A-8439-48F9-B965-F90B7A7D51A1}"/>
                </a:ext>
              </a:extLst>
            </p:cNvPr>
            <p:cNvSpPr/>
            <p:nvPr/>
          </p:nvSpPr>
          <p:spPr>
            <a:xfrm>
              <a:off x="1185709" y="4660540"/>
              <a:ext cx="1358982" cy="950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居家安全</a:t>
              </a:r>
              <a:endPara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2" name="Picture 3" descr="C:\Users\Jason Chiu\Downloads\未命名圖表 (7).png">
              <a:extLst>
                <a:ext uri="{FF2B5EF4-FFF2-40B4-BE49-F238E27FC236}">
                  <a16:creationId xmlns:a16="http://schemas.microsoft.com/office/drawing/2014/main" id="{291A4161-BAD0-4DE7-B033-131933FAB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604" y="4880239"/>
              <a:ext cx="809625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3B946B4A-9A3D-46CE-9267-9879EEE9D820}"/>
                </a:ext>
              </a:extLst>
            </p:cNvPr>
            <p:cNvCxnSpPr>
              <a:stCxn id="37" idx="1"/>
              <a:endCxn id="42" idx="3"/>
            </p:cNvCxnSpPr>
            <p:nvPr/>
          </p:nvCxnSpPr>
          <p:spPr>
            <a:xfrm flipH="1" flipV="1">
              <a:off x="3444228" y="5165989"/>
              <a:ext cx="1297493" cy="9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Google Shape;23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7252" y="5468782"/>
            <a:ext cx="1064838" cy="1070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"/>
          <p:cNvSpPr/>
          <p:nvPr/>
        </p:nvSpPr>
        <p:spPr>
          <a:xfrm>
            <a:off x="787043" y="307794"/>
            <a:ext cx="4601385" cy="685738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220641" y="293045"/>
            <a:ext cx="1231502" cy="719072"/>
            <a:chOff x="220641" y="293045"/>
            <a:chExt cx="1231502" cy="719072"/>
          </a:xfrm>
        </p:grpSpPr>
        <p:sp>
          <p:nvSpPr>
            <p:cNvPr id="32" name="平行四边形 2"/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228077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4721229" y="291466"/>
            <a:ext cx="1228464" cy="719072"/>
            <a:chOff x="3204748" y="293045"/>
            <a:chExt cx="1228464" cy="719072"/>
          </a:xfrm>
        </p:grpSpPr>
        <p:cxnSp>
          <p:nvCxnSpPr>
            <p:cNvPr id="46" name="直線接點 45"/>
            <p:cNvCxnSpPr/>
            <p:nvPr/>
          </p:nvCxnSpPr>
          <p:spPr>
            <a:xfrm>
              <a:off x="3204748" y="1012117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群組 54"/>
            <p:cNvGrpSpPr/>
            <p:nvPr/>
          </p:nvGrpSpPr>
          <p:grpSpPr>
            <a:xfrm>
              <a:off x="3204748" y="293045"/>
              <a:ext cx="1228464" cy="702744"/>
              <a:chOff x="3204748" y="293045"/>
              <a:chExt cx="1228464" cy="702744"/>
            </a:xfrm>
          </p:grpSpPr>
          <p:sp>
            <p:nvSpPr>
              <p:cNvPr id="31" name="平行四边形 2"/>
              <p:cNvSpPr/>
              <p:nvPr/>
            </p:nvSpPr>
            <p:spPr>
              <a:xfrm>
                <a:off x="3204748" y="310051"/>
                <a:ext cx="1215902" cy="685738"/>
              </a:xfrm>
              <a:prstGeom prst="parallelogram">
                <a:avLst>
                  <a:gd name="adj" fmla="val 10015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線接點 35"/>
              <p:cNvCxnSpPr/>
              <p:nvPr/>
            </p:nvCxnSpPr>
            <p:spPr>
              <a:xfrm flipH="1">
                <a:off x="3747180" y="307794"/>
                <a:ext cx="686032" cy="6879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3917190" y="293045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17"/>
          <p:cNvSpPr txBox="1"/>
          <p:nvPr/>
        </p:nvSpPr>
        <p:spPr>
          <a:xfrm>
            <a:off x="1115572" y="371481"/>
            <a:ext cx="384769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</a:rPr>
              <a:t>居家安全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787043" y="1014066"/>
            <a:ext cx="3874764" cy="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1499486" y="293045"/>
            <a:ext cx="3829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edia">
            <a:hlinkClick r:id="" action="ppaction://media"/>
            <a:extLst>
              <a:ext uri="{FF2B5EF4-FFF2-40B4-BE49-F238E27FC236}">
                <a16:creationId xmlns:a16="http://schemas.microsoft.com/office/drawing/2014/main" id="{9D0848CF-64B1-4112-887D-20FA27F68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401" t="8053"/>
          <a:stretch/>
        </p:blipFill>
        <p:spPr>
          <a:xfrm>
            <a:off x="220641" y="1412416"/>
            <a:ext cx="9471529" cy="534797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CDEE5CD-8985-459C-9100-D5142BD68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629" y="3429000"/>
            <a:ext cx="58593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18DB02-8DCA-4699-A278-0AFBF008BA17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1" name="平行四边形 2">
              <a:extLst>
                <a:ext uri="{FF2B5EF4-FFF2-40B4-BE49-F238E27FC236}">
                  <a16:creationId xmlns:a16="http://schemas.microsoft.com/office/drawing/2014/main" id="{D1B2476B-B3B8-4953-B527-25545D5C6FD2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BF4B3617-EE7E-4E0F-B287-2456F9170A03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78BD2E74-2C6B-42FA-945F-FBD7D116DF84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0697D94-DCA1-413C-8D1C-060A8D2BF57E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D1CE7F7-E2EF-4D5A-B0DC-EC33EFAE70A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B00B8AFB-657D-4A18-A518-8A76B137AE6E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B2F7C357-99C1-49B9-833D-BFE0D28C14E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3C48759C-A011-493C-8143-47ABF85A2943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37" name="平行四边形 2">
                  <a:extLst>
                    <a:ext uri="{FF2B5EF4-FFF2-40B4-BE49-F238E27FC236}">
                      <a16:creationId xmlns:a16="http://schemas.microsoft.com/office/drawing/2014/main" id="{0E13216F-3ECD-4237-AB59-83740629359C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24AA0E64-D346-415D-95D7-C3DA30A1E770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1CE09A28-2D69-4645-9899-A77EE0CF452E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id="{A283B7C6-7D3C-404D-9265-3D1CA6881DF0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智慧鏡實作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47">
              <a:extLst>
                <a:ext uri="{FF2B5EF4-FFF2-40B4-BE49-F238E27FC236}">
                  <a16:creationId xmlns:a16="http://schemas.microsoft.com/office/drawing/2014/main" id="{767593D8-70AE-4761-AD29-9B24C357F6EF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0038B37-09D4-4834-8F0D-596B03EA6CE7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roduce_0">
            <a:hlinkClick r:id="" action="ppaction://media"/>
            <a:extLst>
              <a:ext uri="{FF2B5EF4-FFF2-40B4-BE49-F238E27FC236}">
                <a16:creationId xmlns:a16="http://schemas.microsoft.com/office/drawing/2014/main" id="{541D4EB2-34A8-493B-B748-18AF9340D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9231" y="0"/>
            <a:ext cx="3857625" cy="6858000"/>
          </a:xfrm>
          <a:prstGeom prst="rect">
            <a:avLst/>
          </a:prstGeom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4193824732"/>
              </p:ext>
            </p:extLst>
          </p:nvPr>
        </p:nvGraphicFramePr>
        <p:xfrm>
          <a:off x="332509" y="1296785"/>
          <a:ext cx="6724996" cy="491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7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-1"/>
            <a:ext cx="5558971" cy="5550587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49608" y="2129264"/>
            <a:ext cx="2068457" cy="2068457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41520" y="2129264"/>
            <a:ext cx="2068457" cy="2068457"/>
          </a:xfrm>
          <a:prstGeom prst="rect">
            <a:avLst/>
          </a:prstGeom>
          <a:blipFill>
            <a:blip r:embed="rId4">
              <a:grayscl/>
            </a:blip>
            <a:srcRect/>
            <a:stretch>
              <a:fillRect l="-25449" r="-251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3432" y="2129264"/>
            <a:ext cx="2068457" cy="2068457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25343" y="2129264"/>
            <a:ext cx="2068457" cy="2068457"/>
          </a:xfrm>
          <a:prstGeom prst="rect">
            <a:avLst/>
          </a:prstGeom>
          <a:blipFill>
            <a:blip r:embed="rId6">
              <a:grayscl/>
            </a:blip>
            <a:srcRect/>
            <a:stretch>
              <a:fillRect l="-25183" r="-248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61143" y="813174"/>
            <a:ext cx="1174527" cy="11727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554404" y="1968171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767881" y="537685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491605" y="589730"/>
            <a:ext cx="3674453" cy="914800"/>
            <a:chOff x="8386922" y="2014885"/>
            <a:chExt cx="3674453" cy="914800"/>
          </a:xfrm>
        </p:grpSpPr>
        <p:sp>
          <p:nvSpPr>
            <p:cNvPr id="13" name="矩形 12"/>
            <p:cNvSpPr/>
            <p:nvPr/>
          </p:nvSpPr>
          <p:spPr>
            <a:xfrm>
              <a:off x="9147413" y="2014885"/>
              <a:ext cx="2913962" cy="6998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600" b="1" dirty="0">
                  <a:solidFill>
                    <a:schemeClr val="accent2"/>
                  </a:solidFill>
                </a:rPr>
                <a:t>總結</a:t>
              </a:r>
              <a:endParaRPr lang="zh-CN" altLang="en-US" sz="3600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86922" y="2578563"/>
              <a:ext cx="3674453" cy="3511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TW" altLang="en-US" sz="16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科技是為了帶來更美好的生活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32860" y="4482782"/>
            <a:ext cx="2501951" cy="1402665"/>
            <a:chOff x="8705106" y="2192795"/>
            <a:chExt cx="2501951" cy="1402665"/>
          </a:xfrm>
        </p:grpSpPr>
        <p:sp>
          <p:nvSpPr>
            <p:cNvPr id="19" name="矩形 18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居家健康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21852" y="2542351"/>
              <a:ext cx="2068460" cy="105310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體態膚質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遠端醫療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長照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24772" y="4482782"/>
            <a:ext cx="2501951" cy="1159393"/>
            <a:chOff x="8705106" y="2192795"/>
            <a:chExt cx="2501951" cy="1159393"/>
          </a:xfrm>
        </p:grpSpPr>
        <p:sp>
          <p:nvSpPr>
            <p:cNvPr id="22" name="矩形 21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智慧居家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921852" y="2542351"/>
              <a:ext cx="2068460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家電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消防保全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照明空調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16684" y="4482782"/>
            <a:ext cx="2501951" cy="1159393"/>
            <a:chOff x="8705106" y="2192795"/>
            <a:chExt cx="2501951" cy="1159393"/>
          </a:xfrm>
        </p:grpSpPr>
        <p:sp>
          <p:nvSpPr>
            <p:cNvPr id="25" name="矩形 24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社群購物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21852" y="2542351"/>
              <a:ext cx="2068460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AR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試衣、試妝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購物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廣告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8595" y="4482782"/>
            <a:ext cx="2501951" cy="1159393"/>
            <a:chOff x="8705106" y="2192795"/>
            <a:chExt cx="2501951" cy="1159393"/>
          </a:xfrm>
        </p:grpSpPr>
        <p:sp>
          <p:nvSpPr>
            <p:cNvPr id="28" name="矩形 27"/>
            <p:cNvSpPr/>
            <p:nvPr/>
          </p:nvSpPr>
          <p:spPr>
            <a:xfrm>
              <a:off x="8705106" y="2192795"/>
              <a:ext cx="2501951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個人秘書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21852" y="2542351"/>
              <a:ext cx="2068460" cy="809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個人雲</a:t>
              </a:r>
              <a:endParaRPr lang="en-US" altLang="zh-TW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網路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AP</a:t>
              </a:r>
            </a:p>
            <a:p>
              <a:pPr algn="ctr">
                <a:lnSpc>
                  <a:spcPct val="114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鏡子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026" name="Picture 2" descr="https://cw1.tw/CH/images/content_images/c92b3d05-1a70-4cd4-878b-f870615e77c4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r="21312"/>
          <a:stretch/>
        </p:blipFill>
        <p:spPr bwMode="auto">
          <a:xfrm>
            <a:off x="2049608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son Chiu\Downloads\2190049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 b="7667"/>
          <a:stretch/>
        </p:blipFill>
        <p:spPr bwMode="auto">
          <a:xfrm>
            <a:off x="4441520" y="2140021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son Chiu\Downloads\2019050900313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6831889" y="2129264"/>
            <a:ext cx="2070000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-1246" r="34968" b="1246"/>
          <a:stretch/>
        </p:blipFill>
        <p:spPr>
          <a:xfrm>
            <a:off x="9217853" y="2112638"/>
            <a:ext cx="2070000" cy="2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855139" y="1717064"/>
            <a:ext cx="698139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</a:rPr>
              <a:t>2018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6704217" cy="6694109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3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136627" y="2867914"/>
            <a:ext cx="531587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266446" y="2309377"/>
            <a:ext cx="417774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TW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AIOT05 </a:t>
            </a:r>
            <a:r>
              <a:rPr lang="zh-TW" alt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居家智慧鏡</a:t>
            </a:r>
            <a:endParaRPr lang="zh-CN" alt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68417" y="4437574"/>
            <a:ext cx="7457365" cy="3186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rPr>
              <a:t>第四組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1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28" grpId="0"/>
      <p:bldP spid="4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專題介紹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0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44" y="2846781"/>
            <a:ext cx="3493311" cy="11644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8" y="4852390"/>
            <a:ext cx="3493311" cy="11644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64" y="2302485"/>
            <a:ext cx="2213040" cy="191431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0C3F1907-BE1F-43AC-A9CF-FEF1489AAC9F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35" name="平行四边形 2">
              <a:extLst>
                <a:ext uri="{FF2B5EF4-FFF2-40B4-BE49-F238E27FC236}">
                  <a16:creationId xmlns:a16="http://schemas.microsoft.com/office/drawing/2014/main" id="{7B536CDC-5D61-40F2-BBF4-374380392840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2">
              <a:extLst>
                <a:ext uri="{FF2B5EF4-FFF2-40B4-BE49-F238E27FC236}">
                  <a16:creationId xmlns:a16="http://schemas.microsoft.com/office/drawing/2014/main" id="{1D0435D1-9572-4DC8-B470-270DF90CD69B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335A607C-84D5-4A68-8577-20F6874FE82B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BAC1FD59-FF6F-41AB-A882-F5890B28F9A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E7FD19E-A371-4E21-A468-537B01CA9E5B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E4CCA6F-F04C-4119-8F4C-EA0A88DB86FD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BA010DB9-FBAE-49D1-B75D-6BB6424DF1FE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6D7477D7-8757-4850-819B-7185065D353B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54" name="平行四边形 2">
                  <a:extLst>
                    <a:ext uri="{FF2B5EF4-FFF2-40B4-BE49-F238E27FC236}">
                      <a16:creationId xmlns:a16="http://schemas.microsoft.com/office/drawing/2014/main" id="{653C25AD-9EF3-4210-B045-3BE58CBD5E33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7" name="直線接點 56">
                  <a:extLst>
                    <a:ext uri="{FF2B5EF4-FFF2-40B4-BE49-F238E27FC236}">
                      <a16:creationId xmlns:a16="http://schemas.microsoft.com/office/drawing/2014/main" id="{77C9ED19-5258-4A67-ADB5-8E27FDFA3B1A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>
                  <a:extLst>
                    <a:ext uri="{FF2B5EF4-FFF2-40B4-BE49-F238E27FC236}">
                      <a16:creationId xmlns:a16="http://schemas.microsoft.com/office/drawing/2014/main" id="{04466D98-D976-4954-961E-BBC75508B8F4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文本框 17">
              <a:extLst>
                <a:ext uri="{FF2B5EF4-FFF2-40B4-BE49-F238E27FC236}">
                  <a16:creationId xmlns:a16="http://schemas.microsoft.com/office/drawing/2014/main" id="{BC1E13FD-86AD-42AC-A78D-A0A873C255D2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智慧鏡開發緣由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直線接點 47">
              <a:extLst>
                <a:ext uri="{FF2B5EF4-FFF2-40B4-BE49-F238E27FC236}">
                  <a16:creationId xmlns:a16="http://schemas.microsoft.com/office/drawing/2014/main" id="{C248B892-1EEE-4E80-B95E-E0AC93769F0E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B1AE9E14-7652-44AD-A92E-004598FE6470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BA998D9-9B86-4827-849B-66DD5678DD43}"/>
              </a:ext>
            </a:extLst>
          </p:cNvPr>
          <p:cNvSpPr txBox="1"/>
          <p:nvPr/>
        </p:nvSpPr>
        <p:spPr>
          <a:xfrm>
            <a:off x="4349344" y="1680395"/>
            <a:ext cx="6878806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隨著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5G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時代的來臨，以及物聯網裝置的日漸成熟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在日常生活的應用上也越來越多，範圍正逐漸深入各個家庭，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各式家電具有連網及嵌入</a:t>
            </a:r>
            <a:r>
              <a:rPr lang="en-US" altLang="zh-TW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的功能逐漸普及。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Microsoft JhengHei"/>
                <a:sym typeface="Microsoft JhengHei"/>
              </a:rPr>
              <a:t>甚至在大家耳熟能詳的童話中，亦有智慧家電的出現，</a:t>
            </a:r>
            <a:endParaRPr lang="en-US" altLang="zh-TW" dirty="0">
              <a:solidFill>
                <a:srgbClr val="000000"/>
              </a:solidFill>
              <a:latin typeface="+mj-ea"/>
              <a:ea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就像白雪公主故事中，那傳說中具有顏質辨識功能壞皇后的魔鏡。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42A176-4577-4C32-B7C1-3B9C8FEAAF44}"/>
              </a:ext>
            </a:extLst>
          </p:cNvPr>
          <p:cNvSpPr txBox="1"/>
          <p:nvPr/>
        </p:nvSpPr>
        <p:spPr>
          <a:xfrm>
            <a:off x="4349344" y="4465404"/>
            <a:ext cx="780213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我們選擇從幾乎每一個家庭都有而且天天都會使用的鏡子著手，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作為我們這次專題的實作對象，讓使用者每天在梳妝時也能夠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Microsoft JhengHei"/>
                <a:sym typeface="Microsoft JhengHei"/>
              </a:rPr>
              <a:t>同時獲取每日的相關資訊，並且透過手勢和臉部辨識與鏡子做互動，</a:t>
            </a:r>
            <a:endParaRPr lang="en-US" altLang="zh-TW" dirty="0">
              <a:solidFill>
                <a:srgbClr val="000000"/>
              </a:solidFill>
              <a:latin typeface="+mj-ea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亦提供了保障使用者居家安全的貼心功能，期望讓鏡子不再只單純擁有鏡子</a:t>
            </a:r>
            <a:endParaRPr lang="en-US" altLang="zh-TW" dirty="0">
              <a:solidFill>
                <a:srgbClr val="000000"/>
              </a:solidFill>
              <a:latin typeface="+mj-ea"/>
              <a:cs typeface="Arial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0000"/>
                </a:solidFill>
                <a:latin typeface="+mj-ea"/>
                <a:cs typeface="Arial"/>
                <a:sym typeface="Microsoft JhengHei"/>
              </a:rPr>
              <a:t>的功能，進而成為一個能夠讓我們的生活更加便利、舒適的萬能家電。</a:t>
            </a:r>
            <a:endParaRPr lang="zh-TW" altLang="en-US" dirty="0">
              <a:solidFill>
                <a:srgbClr val="000000"/>
              </a:solidFill>
              <a:latin typeface="+mj-ea"/>
              <a:cs typeface="Arial"/>
              <a:sym typeface="Arial"/>
            </a:endParaRPr>
          </a:p>
          <a:p>
            <a:endParaRPr lang="zh-TW" altLang="en-US" dirty="0"/>
          </a:p>
        </p:txBody>
      </p:sp>
      <p:pic>
        <p:nvPicPr>
          <p:cNvPr id="25" name="Picture 4" descr="「智慧鏡」的圖片搜尋結果">
            <a:extLst>
              <a:ext uri="{FF2B5EF4-FFF2-40B4-BE49-F238E27FC236}">
                <a16:creationId xmlns:a16="http://schemas.microsoft.com/office/drawing/2014/main" id="{BE64E0EF-CA79-43DD-9DC1-15665DF7E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649"/>
            <a:ext cx="4380186" cy="29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2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6EF83A-D15B-4216-BEF1-217D1B35AFFE}"/>
              </a:ext>
            </a:extLst>
          </p:cNvPr>
          <p:cNvSpPr txBox="1"/>
          <p:nvPr/>
        </p:nvSpPr>
        <p:spPr>
          <a:xfrm>
            <a:off x="718457" y="1859339"/>
            <a:ext cx="59498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1.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使用者人臉註冊、人臉辨識登入。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2.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智慧鏡功能 ：經過選擇主介面可顯示即時的時間、天氣、新聞、股票、星座等日常生活所必需的信息。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3.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手勢控制主介面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依手勢控制前往相對應功能。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4.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雲端資料庫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儲存使用者帳戶資訊、以及每日訊息資訊。</a:t>
            </a:r>
          </a:p>
          <a:p>
            <a:pPr lvl="0">
              <a:lnSpc>
                <a:spcPct val="150000"/>
              </a:lnSpc>
            </a:pPr>
            <a:endParaRPr lang="zh-TW" altLang="en-US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5.Web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管家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後台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web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server,</a:t>
            </a:r>
            <a:r>
              <a:rPr lang="zh-TW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可讓使用者管理智慧鏡呈現資訊。</a:t>
            </a:r>
          </a:p>
          <a:p>
            <a:endParaRPr lang="zh-TW" altLang="en-US" dirty="0">
              <a:latin typeface="+mn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16E230C-7E3E-49D6-A168-48C0826A11B4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3" name="平行四边形 2">
              <a:extLst>
                <a:ext uri="{FF2B5EF4-FFF2-40B4-BE49-F238E27FC236}">
                  <a16:creationId xmlns:a16="http://schemas.microsoft.com/office/drawing/2014/main" id="{18141AE4-5D48-4B6B-98DA-69E1780EC193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">
              <a:extLst>
                <a:ext uri="{FF2B5EF4-FFF2-40B4-BE49-F238E27FC236}">
                  <a16:creationId xmlns:a16="http://schemas.microsoft.com/office/drawing/2014/main" id="{C926B5E0-1CAB-4AEA-8EA5-6807AE4285E7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4F3B143-F9B6-47A8-A49D-052F189B0CA1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FD6EFE59-E151-46D4-8A18-86B3B56A8A63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17DA18A-74BF-4748-88AC-1AF17261B040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C2080F4E-5976-4D8D-AC43-0768E7045F55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25ACD5DA-58EE-4DFA-BEDB-26AF3D88B401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0EECE1AD-7BAC-48F1-AA0E-B61508AB7F9F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0" name="平行四边形 2">
                  <a:extLst>
                    <a:ext uri="{FF2B5EF4-FFF2-40B4-BE49-F238E27FC236}">
                      <a16:creationId xmlns:a16="http://schemas.microsoft.com/office/drawing/2014/main" id="{83D1FDCE-0AEB-4A2F-B751-A6C868F97A17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F893DE30-CDCD-495F-9402-17AFCA1355F6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092E913A-91B4-4D39-9814-E3332C66A26A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文本框 17">
              <a:extLst>
                <a:ext uri="{FF2B5EF4-FFF2-40B4-BE49-F238E27FC236}">
                  <a16:creationId xmlns:a16="http://schemas.microsoft.com/office/drawing/2014/main" id="{4963721E-0E90-447C-9078-18514CB31507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智慧鏡功能簡介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線接點 47">
              <a:extLst>
                <a:ext uri="{FF2B5EF4-FFF2-40B4-BE49-F238E27FC236}">
                  <a16:creationId xmlns:a16="http://schemas.microsoft.com/office/drawing/2014/main" id="{6A24E021-223C-4863-AE53-93C6D80DFDE7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7A87345-C804-4A1B-A0AC-F6DD0E733B8E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122C25F-8AA9-4FBE-A3B0-4D659A16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70" y="637042"/>
            <a:ext cx="2798128" cy="5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居家智慧鏡</a:t>
            </a:r>
            <a:endParaRPr lang="en-US" altLang="zh-TW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r>
              <a:rPr lang="en-US" altLang="zh-CN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PART 03</a:t>
            </a:r>
            <a:endParaRPr lang="zh-CN" altLang="en-US" sz="36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18673" y="2967335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專題架構</a:t>
            </a:r>
            <a:endParaRPr lang="zh-CN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8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374899" y="0"/>
            <a:ext cx="9817101" cy="6858000"/>
          </a:xfrm>
          <a:custGeom>
            <a:avLst/>
            <a:gdLst>
              <a:gd name="connsiteX0" fmla="*/ 6868356 w 9817101"/>
              <a:gd name="connsiteY0" fmla="*/ 0 h 6858000"/>
              <a:gd name="connsiteX1" fmla="*/ 9817101 w 9817101"/>
              <a:gd name="connsiteY1" fmla="*/ 0 h 6858000"/>
              <a:gd name="connsiteX2" fmla="*/ 9817101 w 9817101"/>
              <a:gd name="connsiteY2" fmla="*/ 710128 h 6858000"/>
              <a:gd name="connsiteX3" fmla="*/ 3659945 w 9817101"/>
              <a:gd name="connsiteY3" fmla="*/ 6858000 h 6858000"/>
              <a:gd name="connsiteX4" fmla="*/ 0 w 98171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101" h="6858000">
                <a:moveTo>
                  <a:pt x="6868356" y="0"/>
                </a:moveTo>
                <a:lnTo>
                  <a:pt x="9817101" y="0"/>
                </a:lnTo>
                <a:lnTo>
                  <a:pt x="9817101" y="710128"/>
                </a:lnTo>
                <a:lnTo>
                  <a:pt x="36599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7424337" y="395035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9213327" y="5094035"/>
            <a:ext cx="2103962" cy="1763965"/>
          </a:xfrm>
          <a:prstGeom prst="parallelogram">
            <a:avLst>
              <a:gd name="adj" fmla="val 100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Google Shape;124;p4">
            <a:extLst>
              <a:ext uri="{FF2B5EF4-FFF2-40B4-BE49-F238E27FC236}">
                <a16:creationId xmlns:a16="http://schemas.microsoft.com/office/drawing/2014/main" id="{2599AD5F-8C21-4A45-B61E-2A5E16A69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21" y="1056541"/>
            <a:ext cx="10339024" cy="58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9;p4">
            <a:extLst>
              <a:ext uri="{FF2B5EF4-FFF2-40B4-BE49-F238E27FC236}">
                <a16:creationId xmlns:a16="http://schemas.microsoft.com/office/drawing/2014/main" id="{7A6E51C2-3CA4-4A87-BF2C-0F8362E84B53}"/>
              </a:ext>
            </a:extLst>
          </p:cNvPr>
          <p:cNvSpPr/>
          <p:nvPr/>
        </p:nvSpPr>
        <p:spPr>
          <a:xfrm>
            <a:off x="1497839" y="2226116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/>
                <a:sym typeface="Arial"/>
              </a:rPr>
              <a:t>AI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icrosoft JhengHei"/>
                <a:sym typeface="Microsoft JhengHei"/>
              </a:rPr>
              <a:t>人臉辨識</a:t>
            </a:r>
            <a:endParaRPr sz="20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icrosoft JhengHei"/>
                <a:sym typeface="Microsoft JhengHei"/>
              </a:rPr>
              <a:t>手勢控制</a:t>
            </a: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2" name="Google Shape;130;p4">
            <a:extLst>
              <a:ext uri="{FF2B5EF4-FFF2-40B4-BE49-F238E27FC236}">
                <a16:creationId xmlns:a16="http://schemas.microsoft.com/office/drawing/2014/main" id="{E3B22FC1-291A-4945-B68B-E7DAB3FD29DA}"/>
              </a:ext>
            </a:extLst>
          </p:cNvPr>
          <p:cNvSpPr/>
          <p:nvPr/>
        </p:nvSpPr>
        <p:spPr>
          <a:xfrm>
            <a:off x="1505957" y="3982319"/>
            <a:ext cx="1748118" cy="13178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/>
                <a:sym typeface="Arial"/>
              </a:rPr>
              <a:t>Web前端</a:t>
            </a:r>
            <a:endParaRPr sz="20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icrosoft JhengHei"/>
                <a:sym typeface="Microsoft JhengHei"/>
              </a:rPr>
              <a:t>魔鏡主介面</a:t>
            </a:r>
            <a:endParaRPr sz="20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3" name="Google Shape;132;p4">
            <a:extLst>
              <a:ext uri="{FF2B5EF4-FFF2-40B4-BE49-F238E27FC236}">
                <a16:creationId xmlns:a16="http://schemas.microsoft.com/office/drawing/2014/main" id="{C3A4FE48-26EB-45B7-A2E6-871133C1E772}"/>
              </a:ext>
            </a:extLst>
          </p:cNvPr>
          <p:cNvCxnSpPr/>
          <p:nvPr/>
        </p:nvCxnSpPr>
        <p:spPr>
          <a:xfrm>
            <a:off x="3252254" y="2885022"/>
            <a:ext cx="243000" cy="8937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33;p4">
            <a:extLst>
              <a:ext uri="{FF2B5EF4-FFF2-40B4-BE49-F238E27FC236}">
                <a16:creationId xmlns:a16="http://schemas.microsoft.com/office/drawing/2014/main" id="{38733ADC-8276-4B9F-B38B-9FFFAEB64A41}"/>
              </a:ext>
            </a:extLst>
          </p:cNvPr>
          <p:cNvCxnSpPr/>
          <p:nvPr/>
        </p:nvCxnSpPr>
        <p:spPr>
          <a:xfrm rot="5400000">
            <a:off x="2953471" y="4085025"/>
            <a:ext cx="840600" cy="243000"/>
          </a:xfrm>
          <a:prstGeom prst="bentConnector2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131;p4">
            <a:extLst>
              <a:ext uri="{FF2B5EF4-FFF2-40B4-BE49-F238E27FC236}">
                <a16:creationId xmlns:a16="http://schemas.microsoft.com/office/drawing/2014/main" id="{0DDA1EB4-5FA0-4464-9551-3E5844B85665}"/>
              </a:ext>
            </a:extLst>
          </p:cNvPr>
          <p:cNvCxnSpPr/>
          <p:nvPr/>
        </p:nvCxnSpPr>
        <p:spPr>
          <a:xfrm>
            <a:off x="3489489" y="3778722"/>
            <a:ext cx="345494" cy="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F652B24-1C6E-4627-BB8C-D0BBB6A58E2B}"/>
              </a:ext>
            </a:extLst>
          </p:cNvPr>
          <p:cNvGrpSpPr/>
          <p:nvPr/>
        </p:nvGrpSpPr>
        <p:grpSpPr>
          <a:xfrm>
            <a:off x="220641" y="291466"/>
            <a:ext cx="5729052" cy="719072"/>
            <a:chOff x="220641" y="291466"/>
            <a:chExt cx="5729052" cy="719072"/>
          </a:xfrm>
        </p:grpSpPr>
        <p:sp>
          <p:nvSpPr>
            <p:cNvPr id="27" name="平行四边形 2">
              <a:extLst>
                <a:ext uri="{FF2B5EF4-FFF2-40B4-BE49-F238E27FC236}">
                  <a16:creationId xmlns:a16="http://schemas.microsoft.com/office/drawing/2014/main" id="{036BDC54-17E7-41D1-AAED-2C419EB925CD}"/>
                </a:ext>
              </a:extLst>
            </p:cNvPr>
            <p:cNvSpPr/>
            <p:nvPr/>
          </p:nvSpPr>
          <p:spPr>
            <a:xfrm>
              <a:off x="787043" y="307794"/>
              <a:ext cx="4601385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">
              <a:extLst>
                <a:ext uri="{FF2B5EF4-FFF2-40B4-BE49-F238E27FC236}">
                  <a16:creationId xmlns:a16="http://schemas.microsoft.com/office/drawing/2014/main" id="{1CDBB848-733B-4B04-9E6F-467C17760C7D}"/>
                </a:ext>
              </a:extLst>
            </p:cNvPr>
            <p:cNvSpPr/>
            <p:nvPr/>
          </p:nvSpPr>
          <p:spPr>
            <a:xfrm>
              <a:off x="236241" y="307794"/>
              <a:ext cx="1215902" cy="685738"/>
            </a:xfrm>
            <a:prstGeom prst="parallelogram">
              <a:avLst>
                <a:gd name="adj" fmla="val 10015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4A259C4-1D01-4F8E-BE89-0E864F57A879}"/>
                </a:ext>
              </a:extLst>
            </p:cNvPr>
            <p:cNvCxnSpPr/>
            <p:nvPr/>
          </p:nvCxnSpPr>
          <p:spPr>
            <a:xfrm flipH="1">
              <a:off x="220641" y="293045"/>
              <a:ext cx="686032" cy="687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D89A815F-6C5A-4848-8831-1AD66CB77B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077" y="995339"/>
              <a:ext cx="476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BE4A33C-C4B6-4F97-A4E1-6627836FCA1D}"/>
                </a:ext>
              </a:extLst>
            </p:cNvPr>
            <p:cNvCxnSpPr/>
            <p:nvPr/>
          </p:nvCxnSpPr>
          <p:spPr>
            <a:xfrm>
              <a:off x="940519" y="293045"/>
              <a:ext cx="490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F3EE352B-A381-4602-B50B-D7D8AC8855AF}"/>
                </a:ext>
              </a:extLst>
            </p:cNvPr>
            <p:cNvGrpSpPr/>
            <p:nvPr/>
          </p:nvGrpSpPr>
          <p:grpSpPr>
            <a:xfrm>
              <a:off x="4721229" y="291466"/>
              <a:ext cx="1228464" cy="719072"/>
              <a:chOff x="3204748" y="293045"/>
              <a:chExt cx="1228464" cy="719072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065E82B2-971A-4177-B93D-608D5E7AD1C5}"/>
                  </a:ext>
                </a:extLst>
              </p:cNvPr>
              <p:cNvCxnSpPr/>
              <p:nvPr/>
            </p:nvCxnSpPr>
            <p:spPr>
              <a:xfrm>
                <a:off x="3204748" y="1012117"/>
                <a:ext cx="490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8D4D7510-04D0-4BE1-9CD8-4EC9854C9F5D}"/>
                  </a:ext>
                </a:extLst>
              </p:cNvPr>
              <p:cNvGrpSpPr/>
              <p:nvPr/>
            </p:nvGrpSpPr>
            <p:grpSpPr>
              <a:xfrm>
                <a:off x="3204748" y="293045"/>
                <a:ext cx="1228464" cy="702744"/>
                <a:chOff x="3204748" y="293045"/>
                <a:chExt cx="1228464" cy="702744"/>
              </a:xfrm>
            </p:grpSpPr>
            <p:sp>
              <p:nvSpPr>
                <p:cNvPr id="45" name="平行四边形 2">
                  <a:extLst>
                    <a:ext uri="{FF2B5EF4-FFF2-40B4-BE49-F238E27FC236}">
                      <a16:creationId xmlns:a16="http://schemas.microsoft.com/office/drawing/2014/main" id="{E7A6AEC2-2E2A-4EA7-94C3-B983FE0FF400}"/>
                    </a:ext>
                  </a:extLst>
                </p:cNvPr>
                <p:cNvSpPr/>
                <p:nvPr/>
              </p:nvSpPr>
              <p:spPr>
                <a:xfrm>
                  <a:off x="3204748" y="310051"/>
                  <a:ext cx="1215902" cy="685738"/>
                </a:xfrm>
                <a:prstGeom prst="parallelogram">
                  <a:avLst>
                    <a:gd name="adj" fmla="val 10015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B6B77932-3670-4BE8-8D82-C6C3250E86C4}"/>
                    </a:ext>
                  </a:extLst>
                </p:cNvPr>
                <p:cNvCxnSpPr/>
                <p:nvPr/>
              </p:nvCxnSpPr>
              <p:spPr>
                <a:xfrm flipH="1">
                  <a:off x="3747180" y="307794"/>
                  <a:ext cx="686032" cy="687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>
                  <a:extLst>
                    <a:ext uri="{FF2B5EF4-FFF2-40B4-BE49-F238E27FC236}">
                      <a16:creationId xmlns:a16="http://schemas.microsoft.com/office/drawing/2014/main" id="{63FD0C1C-A015-484C-A448-82FBBC27A563}"/>
                    </a:ext>
                  </a:extLst>
                </p:cNvPr>
                <p:cNvCxnSpPr/>
                <p:nvPr/>
              </p:nvCxnSpPr>
              <p:spPr>
                <a:xfrm>
                  <a:off x="3917190" y="293045"/>
                  <a:ext cx="490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文本框 17">
              <a:extLst>
                <a:ext uri="{FF2B5EF4-FFF2-40B4-BE49-F238E27FC236}">
                  <a16:creationId xmlns:a16="http://schemas.microsoft.com/office/drawing/2014/main" id="{F19BD1CA-9294-46AC-8F42-E9E65986677D}"/>
                </a:ext>
              </a:extLst>
            </p:cNvPr>
            <p:cNvSpPr txBox="1"/>
            <p:nvPr/>
          </p:nvSpPr>
          <p:spPr>
            <a:xfrm>
              <a:off x="1115572" y="371481"/>
              <a:ext cx="384769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bg1"/>
                  </a:solidFill>
                </a:rPr>
                <a:t>智慧鏡整體架構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線接點 47">
              <a:extLst>
                <a:ext uri="{FF2B5EF4-FFF2-40B4-BE49-F238E27FC236}">
                  <a16:creationId xmlns:a16="http://schemas.microsoft.com/office/drawing/2014/main" id="{4232B73F-0611-485D-B04D-1C7CBDDC5269}"/>
                </a:ext>
              </a:extLst>
            </p:cNvPr>
            <p:cNvCxnSpPr/>
            <p:nvPr/>
          </p:nvCxnSpPr>
          <p:spPr>
            <a:xfrm flipV="1">
              <a:off x="787043" y="997288"/>
              <a:ext cx="3874764" cy="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04030E24-A592-4CA4-9970-C98808BB5605}"/>
                </a:ext>
              </a:extLst>
            </p:cNvPr>
            <p:cNvCxnSpPr/>
            <p:nvPr/>
          </p:nvCxnSpPr>
          <p:spPr>
            <a:xfrm>
              <a:off x="1499486" y="293045"/>
              <a:ext cx="3829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6A52FF7-FE33-4601-8657-C64B15CB442C}"/>
              </a:ext>
            </a:extLst>
          </p:cNvPr>
          <p:cNvSpPr txBox="1"/>
          <p:nvPr/>
        </p:nvSpPr>
        <p:spPr>
          <a:xfrm>
            <a:off x="3778074" y="5300130"/>
            <a:ext cx="188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IoT </a:t>
            </a:r>
            <a:r>
              <a:rPr lang="zh-TW" altLang="en-US" dirty="0"/>
              <a:t> </a:t>
            </a:r>
            <a:r>
              <a:rPr lang="en-US" altLang="zh-TW" dirty="0"/>
              <a:t>device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96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訂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8280"/>
      </a:accent1>
      <a:accent2>
        <a:srgbClr val="2C2E32"/>
      </a:accent2>
      <a:accent3>
        <a:srgbClr val="F45137"/>
      </a:accent3>
      <a:accent4>
        <a:srgbClr val="2C2E32"/>
      </a:accent4>
      <a:accent5>
        <a:srgbClr val="F45137"/>
      </a:accent5>
      <a:accent6>
        <a:srgbClr val="2C2E32"/>
      </a:accent6>
      <a:hlink>
        <a:srgbClr val="F4513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3903</TotalTime>
  <Words>1541</Words>
  <Application>Microsoft Office PowerPoint</Application>
  <PresentationFormat>寬螢幕</PresentationFormat>
  <Paragraphs>342</Paragraphs>
  <Slides>48</Slides>
  <Notes>48</Notes>
  <HiddenSlides>0</HiddenSlides>
  <MMClips>7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3" baseType="lpstr">
      <vt:lpstr>Adobe Gothic Std B</vt:lpstr>
      <vt:lpstr>Arimo</vt:lpstr>
      <vt:lpstr>等线</vt:lpstr>
      <vt:lpstr>Microsoft Yahei</vt:lpstr>
      <vt:lpstr>Microsoft Yahei</vt:lpstr>
      <vt:lpstr>Microsoft JhengHei</vt:lpstr>
      <vt:lpstr>Microsoft JhengHei</vt:lpstr>
      <vt:lpstr>標楷體</vt:lpstr>
      <vt:lpstr>Arial</vt:lpstr>
      <vt:lpstr>Calibri</vt:lpstr>
      <vt:lpstr>Century Gothic</vt:lpstr>
      <vt:lpstr>Times New Roman</vt:lpstr>
      <vt:lpstr>Wingdings</vt:lpstr>
      <vt:lpstr>包图主题2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AIOT05-第四組</dc:creator>
  <cp:lastModifiedBy>User</cp:lastModifiedBy>
  <cp:revision>213</cp:revision>
  <dcterms:created xsi:type="dcterms:W3CDTF">2017-08-18T03:02:00Z</dcterms:created>
  <dcterms:modified xsi:type="dcterms:W3CDTF">2020-03-02T02:01:43Z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